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804" r:id="rId3"/>
    <p:sldId id="836" r:id="rId4"/>
    <p:sldId id="808" r:id="rId5"/>
    <p:sldId id="811" r:id="rId6"/>
    <p:sldId id="813" r:id="rId7"/>
    <p:sldId id="829" r:id="rId8"/>
    <p:sldId id="837" r:id="rId9"/>
    <p:sldId id="839" r:id="rId10"/>
    <p:sldId id="842" r:id="rId11"/>
    <p:sldId id="845" r:id="rId12"/>
    <p:sldId id="859" r:id="rId13"/>
    <p:sldId id="864" r:id="rId14"/>
    <p:sldId id="912" r:id="rId15"/>
    <p:sldId id="846" r:id="rId16"/>
    <p:sldId id="903" r:id="rId17"/>
    <p:sldId id="856" r:id="rId18"/>
    <p:sldId id="868" r:id="rId19"/>
    <p:sldId id="872" r:id="rId20"/>
    <p:sldId id="913" r:id="rId21"/>
    <p:sldId id="874" r:id="rId22"/>
    <p:sldId id="878" r:id="rId23"/>
    <p:sldId id="879" r:id="rId24"/>
    <p:sldId id="880" r:id="rId25"/>
    <p:sldId id="854" r:id="rId26"/>
    <p:sldId id="890" r:id="rId27"/>
    <p:sldId id="891" r:id="rId28"/>
    <p:sldId id="893" r:id="rId29"/>
    <p:sldId id="892" r:id="rId30"/>
    <p:sldId id="883" r:id="rId31"/>
    <p:sldId id="887" r:id="rId32"/>
    <p:sldId id="881" r:id="rId33"/>
    <p:sldId id="855" r:id="rId34"/>
    <p:sldId id="894" r:id="rId35"/>
    <p:sldId id="905" r:id="rId36"/>
    <p:sldId id="897" r:id="rId37"/>
    <p:sldId id="898" r:id="rId38"/>
    <p:sldId id="899" r:id="rId39"/>
    <p:sldId id="900" r:id="rId40"/>
    <p:sldId id="901" r:id="rId41"/>
    <p:sldId id="902" r:id="rId42"/>
    <p:sldId id="908" r:id="rId43"/>
    <p:sldId id="909" r:id="rId44"/>
    <p:sldId id="85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BB86"/>
    <a:srgbClr val="6AEDDD"/>
    <a:srgbClr val="067384"/>
    <a:srgbClr val="014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11"/>
    <p:restoredTop sz="96327"/>
  </p:normalViewPr>
  <p:slideViewPr>
    <p:cSldViewPr snapToGrid="0">
      <p:cViewPr varScale="1">
        <p:scale>
          <a:sx n="109" d="100"/>
          <a:sy n="109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442C-1411-512C-07E9-4139EEE51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1C26-F1BC-BCB6-D60D-4B13A4D6C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B3E04-9C7D-DDCF-82CB-8BF62F1E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45D1A-E73D-3928-AA40-682287F3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369D-D0FE-BA4F-4ED0-95222334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CBF0-374C-BF5D-78AE-AE31BB8E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1FC7E-D752-EB54-BF3B-DDB2EB24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FB17-1B0D-81D5-4197-444DDDBC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CFDB9-0DFD-A16A-E93F-826FB7DB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E04D-D1F1-BF8B-6734-E910EC84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7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DA95C-9498-C9E0-C396-2BC6AF629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8BEBC-9585-395A-1154-30154CF55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EE190-9C45-B669-1547-1276FFF8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2F3E-D9B5-337B-0B5E-CCDE4874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8987-4929-4AB1-F0D1-11918ED4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6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4EC5-9DFF-13E0-9747-0D64D44A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57F6-FC0C-88B4-D7CE-B68FD830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3D30-689C-6B05-01E7-A917D6DE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BD88-C200-3443-C7C6-7C571F5D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FD80-167D-3B8B-D541-3A24C256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2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AE70-4260-B12E-B7AD-233A8546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51638-32A3-5967-3015-398B743A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DE894-74AF-7DC3-BD94-4C0EC22C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3F1A-92F5-5675-90D4-E46114C5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70E4E-6DDB-58D8-956C-406EE2FD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E9E0-D937-F8C0-5E81-92F46940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7481-FF24-B66D-3C6D-6FA8C842A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C89A6-60EC-C877-71F5-2700D2FD4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87E70-D9EF-A9C5-9B2D-2C98A9E8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6E8C3-B006-CAC9-2E7C-52152E69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B4A36-F483-AEE1-1E1B-CA27B084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BDEF-99BB-A643-61B2-49FA9A02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9FA37-8E63-6CB7-4785-444E616D2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06E4-3D2B-1F2E-3A68-3EBA0A1A1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F002D-99A6-1487-9A2E-20F87E7B2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AF509-55ED-9BB4-4AD2-61EC7A6FE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E2D75-B649-B929-EAE5-F3525B87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B3361-0325-B7D0-2E3D-5FBDC177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93D35-074B-6799-3BEB-108B10FC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2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84FB-9581-7F8D-C80A-CA387965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E62AA-28FB-F2F6-1D5A-996BF0C3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5221E-11B5-DD3F-3CBD-01F37F3C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888F3-8CC1-48B1-E6CA-0DDFF6A6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8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9FF62-2747-0F33-2FC7-BC0A5038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187DF-DD15-01FE-C239-AF4E9C83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B71B-4A78-E02E-61AA-5106AC4D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8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5A96-8691-6C9C-69ED-43E58C55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CEC8-BCC6-C669-87A3-B1AF351A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14368-177B-99B5-6DE2-434195838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42534-AF15-697B-7456-85007775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1ED15-D993-2888-8F12-55BC9CBD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FEB82-4FAB-0BBA-455C-B1A2AB49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3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A852-8BE6-9B33-2AC0-F7281AF6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66A60-3105-BBEF-ADB0-835C8FF4C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CCEBA-B960-C540-F5FF-35C056C54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9F8D6-FF3B-46DB-1B5E-B2FF5D73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2BDBA-24C5-B957-6557-13A53BFA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F4F3-832D-8C16-4B2E-3759A872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320F3-2FE5-75FA-8537-2AFCF740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E1FB-584B-3B70-8504-9064CCFB8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AA56-9A6E-FCDF-CE33-61ABAF50C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0D0F-AE65-8948-A6C9-6300ED5C854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7E2C-4D93-41F8-37E4-F4F71A82C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E73D-F67A-185C-F43C-50B5126D2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BD31D-235E-5E46-84B2-1AB499EB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0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9E4F-385E-60A5-7214-45CDA9688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93800"/>
          </a:xfrm>
        </p:spPr>
        <p:txBody>
          <a:bodyPr/>
          <a:lstStyle/>
          <a:p>
            <a:r>
              <a:rPr lang="en-US" dirty="0"/>
              <a:t>Stats 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166A9-88D2-E7E5-BA75-D89E6FB03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364" y="1193800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P-values and t-tests</a:t>
            </a:r>
          </a:p>
        </p:txBody>
      </p:sp>
      <p:pic>
        <p:nvPicPr>
          <p:cNvPr id="4" name="Picture 3" descr="A blue background with a qr code&#10;&#10;Description automatically generated">
            <a:extLst>
              <a:ext uri="{FF2B5EF4-FFF2-40B4-BE49-F238E27FC236}">
                <a16:creationId xmlns:a16="http://schemas.microsoft.com/office/drawing/2014/main" id="{C447EFCA-9774-F106-B625-1F4EC342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2106100"/>
            <a:ext cx="3340100" cy="4775200"/>
          </a:xfrm>
          <a:prstGeom prst="rect">
            <a:avLst/>
          </a:prstGeom>
        </p:spPr>
      </p:pic>
      <p:pic>
        <p:nvPicPr>
          <p:cNvPr id="5" name="Picture 2" descr="Our Favorite Coins for Flip a Coin Day | Read Riordan">
            <a:extLst>
              <a:ext uri="{FF2B5EF4-FFF2-40B4-BE49-F238E27FC236}">
                <a16:creationId xmlns:a16="http://schemas.microsoft.com/office/drawing/2014/main" id="{4BD12EF0-82BC-1BC8-4471-827B83F5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6096"/>
            <a:ext cx="8851900" cy="49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0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4805420" y="0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Helvetica" pitchFamily="2" charset="0"/>
              </a:rPr>
              <a:t>P-values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AF9B8-7CF1-4ADD-D0FB-AE98645EACB1}"/>
              </a:ext>
            </a:extLst>
          </p:cNvPr>
          <p:cNvSpPr txBox="1"/>
          <p:nvPr/>
        </p:nvSpPr>
        <p:spPr>
          <a:xfrm>
            <a:off x="926589" y="705667"/>
            <a:ext cx="10338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Lets imagine I flip a coin 20 times and I get 14 heads and 6 tails.</a:t>
            </a:r>
          </a:p>
          <a:p>
            <a:pPr algn="ctr"/>
            <a:r>
              <a:rPr lang="en-US" dirty="0">
                <a:latin typeface="Helvetica" pitchFamily="2" charset="0"/>
              </a:rPr>
              <a:t>I want to check if my coin is a fair coin</a:t>
            </a:r>
          </a:p>
          <a:p>
            <a:pPr algn="ctr"/>
            <a:endParaRPr lang="en-US" dirty="0">
              <a:latin typeface="Helvetica" pitchFamily="2" charset="0"/>
            </a:endParaRPr>
          </a:p>
          <a:p>
            <a:pPr algn="ctr"/>
            <a:r>
              <a:rPr lang="en-US" b="1" dirty="0">
                <a:latin typeface="Helvetica" pitchFamily="2" charset="0"/>
              </a:rPr>
              <a:t>Null: </a:t>
            </a:r>
            <a:r>
              <a:rPr lang="en-US" dirty="0">
                <a:latin typeface="Helvetica" pitchFamily="2" charset="0"/>
              </a:rPr>
              <a:t>there is nothing unusual about the coin and the probability of a heads is 50%</a:t>
            </a:r>
          </a:p>
          <a:p>
            <a:pPr algn="ctr"/>
            <a:r>
              <a:rPr lang="en-US" b="1" dirty="0">
                <a:latin typeface="Helvetica" pitchFamily="2" charset="0"/>
              </a:rPr>
              <a:t>Alternative:</a:t>
            </a:r>
            <a:r>
              <a:rPr lang="en-US" dirty="0">
                <a:latin typeface="Helvetica" pitchFamily="2" charset="0"/>
              </a:rPr>
              <a:t> The coin is biased</a:t>
            </a:r>
          </a:p>
          <a:p>
            <a:endParaRPr lang="en-US" dirty="0">
              <a:latin typeface="Helvetica" pitchFamily="2" charset="0"/>
            </a:endParaRPr>
          </a:p>
          <a:p>
            <a:pPr algn="ctr"/>
            <a:r>
              <a:rPr lang="en-US" b="1" dirty="0">
                <a:latin typeface="Helvetica" pitchFamily="2" charset="0"/>
              </a:rPr>
              <a:t>P-value </a:t>
            </a:r>
            <a:r>
              <a:rPr lang="en-US" dirty="0">
                <a:latin typeface="Helvetica" pitchFamily="2" charset="0"/>
              </a:rPr>
              <a:t>= the probability that a fair coin will give 14 or more heads in 20 flips = 0.058</a:t>
            </a:r>
          </a:p>
          <a:p>
            <a:r>
              <a:rPr lang="en-US" dirty="0">
                <a:latin typeface="Helvetica" pitchFamily="2" charset="0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18322-565C-57CC-0C77-FFF36959B459}"/>
              </a:ext>
            </a:extLst>
          </p:cNvPr>
          <p:cNvSpPr/>
          <p:nvPr/>
        </p:nvSpPr>
        <p:spPr>
          <a:xfrm>
            <a:off x="-41404" y="2939795"/>
            <a:ext cx="12328654" cy="4392649"/>
          </a:xfrm>
          <a:prstGeom prst="rect">
            <a:avLst/>
          </a:prstGeom>
          <a:solidFill>
            <a:srgbClr val="0145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Our Favorite Coins for Flip a Coin Day | Read Riordan">
            <a:extLst>
              <a:ext uri="{FF2B5EF4-FFF2-40B4-BE49-F238E27FC236}">
                <a16:creationId xmlns:a16="http://schemas.microsoft.com/office/drawing/2014/main" id="{6B1AD627-D314-6836-1A8A-854E4441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49" y="2939795"/>
            <a:ext cx="6965697" cy="391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04284-CD0E-D635-6F70-A808F37912E4}"/>
              </a:ext>
            </a:extLst>
          </p:cNvPr>
          <p:cNvSpPr txBox="1"/>
          <p:nvPr/>
        </p:nvSpPr>
        <p:spPr>
          <a:xfrm>
            <a:off x="125730" y="3411006"/>
            <a:ext cx="2487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P-values = </a:t>
            </a: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   Probability of 14 heads</a:t>
            </a: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15 heads</a:t>
            </a: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16 heads</a:t>
            </a: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17 heads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18 heads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19 heads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+ Probability of 20 heads </a:t>
            </a:r>
            <a:endParaRPr lang="en-US" sz="14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= 0.058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3DCCE-26D9-BCC3-E620-99D9F971C213}"/>
              </a:ext>
            </a:extLst>
          </p:cNvPr>
          <p:cNvSpPr txBox="1"/>
          <p:nvPr/>
        </p:nvSpPr>
        <p:spPr>
          <a:xfrm>
            <a:off x="9689338" y="3860452"/>
            <a:ext cx="24874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Helvetica" pitchFamily="2" charset="0"/>
              </a:rPr>
              <a:t>This means there is a 5.8% chance that a fair coin would give 14 or more heads in 20 throws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08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4805420" y="0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Helvetica" pitchFamily="2" charset="0"/>
              </a:rPr>
              <a:t>P-values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AF9B8-7CF1-4ADD-D0FB-AE98645EACB1}"/>
              </a:ext>
            </a:extLst>
          </p:cNvPr>
          <p:cNvSpPr txBox="1"/>
          <p:nvPr/>
        </p:nvSpPr>
        <p:spPr>
          <a:xfrm>
            <a:off x="926589" y="745054"/>
            <a:ext cx="103388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There is always the chance that we wrongly reject the null hypothesis so we decide beforehand what probability of rejecting the null incorrectly is acceptable</a:t>
            </a:r>
          </a:p>
          <a:p>
            <a:pPr algn="ctr"/>
            <a:endParaRPr lang="en-US" dirty="0">
              <a:latin typeface="Helvetica" pitchFamily="2" charset="0"/>
            </a:endParaRPr>
          </a:p>
          <a:p>
            <a:pPr algn="ctr"/>
            <a:r>
              <a:rPr lang="en-US" b="1" dirty="0">
                <a:latin typeface="Helvetica" pitchFamily="2" charset="0"/>
              </a:rPr>
              <a:t>This is the alpha value and is typically 0.05 (5%)</a:t>
            </a:r>
          </a:p>
          <a:p>
            <a:pPr algn="ctr"/>
            <a:endParaRPr lang="en-US" b="1" dirty="0">
              <a:latin typeface="Helvetica" pitchFamily="2" charset="0"/>
            </a:endParaRPr>
          </a:p>
          <a:p>
            <a:pPr algn="ctr"/>
            <a:r>
              <a:rPr lang="en-US" sz="2000" dirty="0">
                <a:latin typeface="Helvetica" pitchFamily="2" charset="0"/>
              </a:rPr>
              <a:t>In our example the p-value was 0.058 which is higher than 0.05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so we </a:t>
            </a:r>
            <a:r>
              <a:rPr lang="en-US" sz="2000" u="sng" dirty="0">
                <a:latin typeface="Helvetica" pitchFamily="2" charset="0"/>
              </a:rPr>
              <a:t>cannot</a:t>
            </a:r>
            <a:r>
              <a:rPr lang="en-US" sz="2000" dirty="0">
                <a:latin typeface="Helvetica" pitchFamily="2" charset="0"/>
              </a:rPr>
              <a:t> reject the null (i.e. we accept the coin is fair)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18322-565C-57CC-0C77-FFF36959B459}"/>
              </a:ext>
            </a:extLst>
          </p:cNvPr>
          <p:cNvSpPr/>
          <p:nvPr/>
        </p:nvSpPr>
        <p:spPr>
          <a:xfrm>
            <a:off x="-41404" y="2939795"/>
            <a:ext cx="12328654" cy="4392649"/>
          </a:xfrm>
          <a:prstGeom prst="rect">
            <a:avLst/>
          </a:prstGeom>
          <a:solidFill>
            <a:srgbClr val="01455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Our Favorite Coins for Flip a Coin Day | Read Riordan">
            <a:extLst>
              <a:ext uri="{FF2B5EF4-FFF2-40B4-BE49-F238E27FC236}">
                <a16:creationId xmlns:a16="http://schemas.microsoft.com/office/drawing/2014/main" id="{6B1AD627-D314-6836-1A8A-854E4441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49" y="2939795"/>
            <a:ext cx="6965697" cy="391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1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467374" y="248735"/>
            <a:ext cx="9319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However, we will sometimes reject the null just by chance</a:t>
            </a:r>
          </a:p>
          <a:p>
            <a:pPr algn="ctr"/>
            <a:r>
              <a:rPr lang="en-US" dirty="0"/>
              <a:t>Example, we can simulate flipping a coin to show that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C9035-4F16-D69F-1919-741DCD6DE1AB}"/>
              </a:ext>
            </a:extLst>
          </p:cNvPr>
          <p:cNvSpPr txBox="1"/>
          <p:nvPr/>
        </p:nvSpPr>
        <p:spPr>
          <a:xfrm>
            <a:off x="4551439" y="2929169"/>
            <a:ext cx="6743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Lets create a simulation machine</a:t>
            </a:r>
          </a:p>
          <a:p>
            <a:pPr algn="ctr"/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And see how many times we would erroneously reject the null and think a fair coin is biased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64BA4-ACE2-B90C-CEDC-9099C49E4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062"/>
            <a:ext cx="4551439" cy="45514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BDA3E92-C8FD-7C05-6075-AA02D2C4E2F4}"/>
              </a:ext>
            </a:extLst>
          </p:cNvPr>
          <p:cNvSpPr/>
          <p:nvPr/>
        </p:nvSpPr>
        <p:spPr>
          <a:xfrm>
            <a:off x="1" y="1682062"/>
            <a:ext cx="11814914" cy="4551439"/>
          </a:xfrm>
          <a:prstGeom prst="roundRect">
            <a:avLst/>
          </a:prstGeom>
          <a:noFill/>
          <a:ln w="5715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467374" y="248735"/>
            <a:ext cx="9319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However, we will sometimes reject the null just by chance</a:t>
            </a:r>
          </a:p>
          <a:p>
            <a:pPr algn="ctr"/>
            <a:r>
              <a:rPr lang="en-US" dirty="0"/>
              <a:t>Example, we can simulate flipping a coin to show that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C9035-4F16-D69F-1919-741DCD6DE1AB}"/>
              </a:ext>
            </a:extLst>
          </p:cNvPr>
          <p:cNvSpPr txBox="1"/>
          <p:nvPr/>
        </p:nvSpPr>
        <p:spPr>
          <a:xfrm>
            <a:off x="4666198" y="2023008"/>
            <a:ext cx="6743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no_heads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c()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1:100){ </a:t>
            </a:r>
          </a:p>
          <a:p>
            <a:endParaRPr lang="en-US" sz="20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test &lt;- sample(c("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h","t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20, </a:t>
            </a:r>
          </a:p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replace = T, </a:t>
            </a:r>
          </a:p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prob = c(50,50))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6738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6738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no_heads</a:t>
            </a:r>
            <a:r>
              <a:rPr lang="en-US" sz="2000" dirty="0">
                <a:solidFill>
                  <a:srgbClr val="06738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6738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&lt;- length(test[test=="t"])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0B251-8E2E-E03E-B85F-1CFEC52BAB58}"/>
              </a:ext>
            </a:extLst>
          </p:cNvPr>
          <p:cNvSpPr txBox="1"/>
          <p:nvPr/>
        </p:nvSpPr>
        <p:spPr>
          <a:xfrm>
            <a:off x="9873055" y="3355825"/>
            <a:ext cx="1930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This part flips the coin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64BA4-ACE2-B90C-CEDC-9099C49E4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062"/>
            <a:ext cx="4551439" cy="45514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A386FA-DD95-0DBA-0BEA-4C9EBB689330}"/>
              </a:ext>
            </a:extLst>
          </p:cNvPr>
          <p:cNvSpPr/>
          <p:nvPr/>
        </p:nvSpPr>
        <p:spPr>
          <a:xfrm>
            <a:off x="4761005" y="3189060"/>
            <a:ext cx="4740804" cy="148895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243760-71EE-4BB7-1F93-5533DF124675}"/>
              </a:ext>
            </a:extLst>
          </p:cNvPr>
          <p:cNvCxnSpPr>
            <a:cxnSpLocks/>
          </p:cNvCxnSpPr>
          <p:nvPr/>
        </p:nvCxnSpPr>
        <p:spPr>
          <a:xfrm flipV="1">
            <a:off x="9470934" y="3678991"/>
            <a:ext cx="415373" cy="1955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BDA3E92-C8FD-7C05-6075-AA02D2C4E2F4}"/>
              </a:ext>
            </a:extLst>
          </p:cNvPr>
          <p:cNvSpPr/>
          <p:nvPr/>
        </p:nvSpPr>
        <p:spPr>
          <a:xfrm>
            <a:off x="1" y="1682062"/>
            <a:ext cx="11814914" cy="4551439"/>
          </a:xfrm>
          <a:prstGeom prst="roundRect">
            <a:avLst/>
          </a:prstGeom>
          <a:noFill/>
          <a:ln w="5715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4C044-F342-7F68-343D-58749CBE23C5}"/>
              </a:ext>
            </a:extLst>
          </p:cNvPr>
          <p:cNvSpPr txBox="1"/>
          <p:nvPr/>
        </p:nvSpPr>
        <p:spPr>
          <a:xfrm>
            <a:off x="9775705" y="2276601"/>
            <a:ext cx="210314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Helvetica" pitchFamily="2" charset="0"/>
              </a:rPr>
              <a:t>This tell R to repeat the following 100 times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6FF55A-A892-3A71-D4B1-8DC1B153083A}"/>
              </a:ext>
            </a:extLst>
          </p:cNvPr>
          <p:cNvSpPr/>
          <p:nvPr/>
        </p:nvSpPr>
        <p:spPr>
          <a:xfrm>
            <a:off x="4730130" y="2557670"/>
            <a:ext cx="4740804" cy="53898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F3D3A4-A32C-686B-3DC8-62EFCECD98BC}"/>
              </a:ext>
            </a:extLst>
          </p:cNvPr>
          <p:cNvCxnSpPr>
            <a:cxnSpLocks/>
          </p:cNvCxnSpPr>
          <p:nvPr/>
        </p:nvCxnSpPr>
        <p:spPr>
          <a:xfrm flipV="1">
            <a:off x="9470934" y="2552349"/>
            <a:ext cx="304771" cy="23752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7553D1-B31B-DCC9-A2AE-D170E9DE284F}"/>
              </a:ext>
            </a:extLst>
          </p:cNvPr>
          <p:cNvSpPr/>
          <p:nvPr/>
        </p:nvSpPr>
        <p:spPr>
          <a:xfrm>
            <a:off x="4738707" y="4749470"/>
            <a:ext cx="5491971" cy="538988"/>
          </a:xfrm>
          <a:prstGeom prst="roundRect">
            <a:avLst/>
          </a:prstGeom>
          <a:noFill/>
          <a:ln w="57150">
            <a:solidFill>
              <a:srgbClr val="0673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9476F-2D0C-A751-E057-7898BA7E2550}"/>
              </a:ext>
            </a:extLst>
          </p:cNvPr>
          <p:cNvSpPr txBox="1"/>
          <p:nvPr/>
        </p:nvSpPr>
        <p:spPr>
          <a:xfrm>
            <a:off x="9802109" y="5424670"/>
            <a:ext cx="1930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7384"/>
                </a:solidFill>
                <a:latin typeface="Helvetica" pitchFamily="2" charset="0"/>
              </a:rPr>
              <a:t>This adds up the number of heads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0C16C6-0186-5ADB-FAE4-774E96BD239A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0345437" y="5112413"/>
            <a:ext cx="422011" cy="312257"/>
          </a:xfrm>
          <a:prstGeom prst="line">
            <a:avLst/>
          </a:prstGeom>
          <a:ln w="38100">
            <a:solidFill>
              <a:srgbClr val="0673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33EE2-277C-AF3A-1B5D-E966F325F662}"/>
              </a:ext>
            </a:extLst>
          </p:cNvPr>
          <p:cNvSpPr txBox="1"/>
          <p:nvPr/>
        </p:nvSpPr>
        <p:spPr>
          <a:xfrm>
            <a:off x="6876474" y="1897388"/>
            <a:ext cx="2625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Helvetica" pitchFamily="2" charset="0"/>
              </a:rPr>
              <a:t>This is an empty vector that will save our results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8B37B23-7791-92EA-6A8A-676D4D4BB9FD}"/>
              </a:ext>
            </a:extLst>
          </p:cNvPr>
          <p:cNvSpPr/>
          <p:nvPr/>
        </p:nvSpPr>
        <p:spPr>
          <a:xfrm>
            <a:off x="4712203" y="1910630"/>
            <a:ext cx="2137767" cy="57539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2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467374" y="248735"/>
            <a:ext cx="9319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However, we will sometimes reject the null just by chance</a:t>
            </a:r>
          </a:p>
          <a:p>
            <a:pPr algn="ctr"/>
            <a:r>
              <a:rPr lang="en-US" dirty="0"/>
              <a:t>Example, we can simulate flipping a coin to show that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64BA4-ACE2-B90C-CEDC-9099C49E4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062"/>
            <a:ext cx="4551439" cy="455143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BDA3E92-C8FD-7C05-6075-AA02D2C4E2F4}"/>
              </a:ext>
            </a:extLst>
          </p:cNvPr>
          <p:cNvSpPr/>
          <p:nvPr/>
        </p:nvSpPr>
        <p:spPr>
          <a:xfrm>
            <a:off x="1" y="1682062"/>
            <a:ext cx="11814914" cy="4551439"/>
          </a:xfrm>
          <a:prstGeom prst="roundRect">
            <a:avLst/>
          </a:prstGeom>
          <a:noFill/>
          <a:ln w="5715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77EE8-D989-69FE-C4F4-EBF620C486AB}"/>
              </a:ext>
            </a:extLst>
          </p:cNvPr>
          <p:cNvSpPr txBox="1"/>
          <p:nvPr/>
        </p:nvSpPr>
        <p:spPr>
          <a:xfrm>
            <a:off x="4575825" y="4206442"/>
            <a:ext cx="72147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We find that we get either 14 heads or more 5 times out of 100 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We know the p-value of such an event happening is 0.058 meaning that in those 5 cases we would reject the null and say the coin is biased even though its fair!</a:t>
            </a:r>
          </a:p>
        </p:txBody>
      </p:sp>
      <p:pic>
        <p:nvPicPr>
          <p:cNvPr id="11" name="Picture 10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B7D639AE-BDB9-5F8B-7A52-F91ACC5B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477" y="1760873"/>
            <a:ext cx="3610708" cy="21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8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ory statistics">
            <a:extLst>
              <a:ext uri="{FF2B5EF4-FFF2-40B4-BE49-F238E27FC236}">
                <a16:creationId xmlns:a16="http://schemas.microsoft.com/office/drawing/2014/main" id="{5706BA87-32AA-A308-DFD6-9F456C81E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/>
          <a:stretch/>
        </p:blipFill>
        <p:spPr bwMode="auto">
          <a:xfrm>
            <a:off x="2443733" y="1528763"/>
            <a:ext cx="7304534" cy="51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214CA-E859-E82C-5608-5D87D2F18CE4}"/>
              </a:ext>
            </a:extLst>
          </p:cNvPr>
          <p:cNvSpPr txBox="1"/>
          <p:nvPr/>
        </p:nvSpPr>
        <p:spPr>
          <a:xfrm>
            <a:off x="1" y="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If we use an alpha value of 0.05 we will incorrectly reject the null 5% of the time</a:t>
            </a:r>
          </a:p>
        </p:txBody>
      </p:sp>
    </p:spTree>
    <p:extLst>
      <p:ext uri="{BB962C8B-B14F-4D97-AF65-F5344CB8AC3E}">
        <p14:creationId xmlns:p14="http://schemas.microsoft.com/office/powerpoint/2010/main" val="309789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536320" y="248735"/>
            <a:ext cx="91819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Type I error is when we erroneously reject the null</a:t>
            </a:r>
          </a:p>
          <a:p>
            <a:pPr algn="ctr"/>
            <a:endParaRPr lang="en-US" sz="2800" dirty="0">
              <a:latin typeface="Helvetica" pitchFamily="2" charset="0"/>
            </a:endParaRPr>
          </a:p>
          <a:p>
            <a:pPr algn="ctr"/>
            <a:r>
              <a:rPr lang="en-US" sz="2800" dirty="0">
                <a:latin typeface="Helvetica" pitchFamily="2" charset="0"/>
              </a:rPr>
              <a:t>Type II error is when we erroneously fail to reject the null</a:t>
            </a:r>
          </a:p>
        </p:txBody>
      </p:sp>
      <p:pic>
        <p:nvPicPr>
          <p:cNvPr id="39938" name="Picture 2" descr="Hypothesis testing: which error matters the most? | by Soledad Musella  Rubio | Medium">
            <a:extLst>
              <a:ext uri="{FF2B5EF4-FFF2-40B4-BE49-F238E27FC236}">
                <a16:creationId xmlns:a16="http://schemas.microsoft.com/office/drawing/2014/main" id="{FD3473B8-381F-EC4E-A253-78C49718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96" y="1780946"/>
            <a:ext cx="8427208" cy="49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3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D60BE7-05BD-7206-F2DA-EFFEB6031594}"/>
              </a:ext>
            </a:extLst>
          </p:cNvPr>
          <p:cNvSpPr/>
          <p:nvPr/>
        </p:nvSpPr>
        <p:spPr>
          <a:xfrm>
            <a:off x="9699477" y="4094448"/>
            <a:ext cx="2130403" cy="2134564"/>
          </a:xfrm>
          <a:prstGeom prst="rect">
            <a:avLst/>
          </a:prstGeom>
          <a:solidFill>
            <a:srgbClr val="6AEDDD"/>
          </a:solidFill>
          <a:ln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3670541" y="0"/>
            <a:ext cx="4850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Helvetica" pitchFamily="2" charset="0"/>
              </a:rPr>
              <a:t>One tail or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498941" y="1898220"/>
            <a:ext cx="4735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One tail test: </a:t>
            </a:r>
            <a:r>
              <a:rPr lang="en-US" sz="2400" dirty="0">
                <a:latin typeface="Helvetica" pitchFamily="2" charset="0"/>
              </a:rPr>
              <a:t>only asks if value is either significantly greater than or significantly less than some group in one direction.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3FB3B-D71D-B8B2-BB0E-8E6268AC200F}"/>
              </a:ext>
            </a:extLst>
          </p:cNvPr>
          <p:cNvSpPr txBox="1"/>
          <p:nvPr/>
        </p:nvSpPr>
        <p:spPr>
          <a:xfrm>
            <a:off x="5859565" y="4330733"/>
            <a:ext cx="3717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Is my coin biased in either direction? Does not test if the coin is biased towards head or tails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3083CD-6B9F-19FC-BF5A-3E778A31F967}"/>
              </a:ext>
            </a:extLst>
          </p:cNvPr>
          <p:cNvSpPr/>
          <p:nvPr/>
        </p:nvSpPr>
        <p:spPr>
          <a:xfrm>
            <a:off x="304799" y="1682063"/>
            <a:ext cx="11582402" cy="2134564"/>
          </a:xfrm>
          <a:prstGeom prst="roundRect">
            <a:avLst>
              <a:gd name="adj" fmla="val 5492"/>
            </a:avLst>
          </a:prstGeom>
          <a:noFill/>
          <a:ln w="7620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DED67-1B5B-A385-4644-35A64482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33" y="1682063"/>
            <a:ext cx="2134564" cy="2134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31E5A-16E7-3527-1F91-70F81C493F99}"/>
              </a:ext>
            </a:extLst>
          </p:cNvPr>
          <p:cNvSpPr txBox="1"/>
          <p:nvPr/>
        </p:nvSpPr>
        <p:spPr>
          <a:xfrm>
            <a:off x="6846733" y="1696270"/>
            <a:ext cx="4735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Helvetica" pitchFamily="2" charset="0"/>
            </a:endParaRPr>
          </a:p>
          <a:p>
            <a:endParaRPr lang="en-US" sz="2400" b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B59F5-D8FA-6EC0-6002-FEE3D4623616}"/>
              </a:ext>
            </a:extLst>
          </p:cNvPr>
          <p:cNvSpPr txBox="1"/>
          <p:nvPr/>
        </p:nvSpPr>
        <p:spPr>
          <a:xfrm>
            <a:off x="5839398" y="1511603"/>
            <a:ext cx="3820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Is my coin biased towards heads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CDE9129-CDEC-1194-FBB2-4967EB25EBA9}"/>
              </a:ext>
            </a:extLst>
          </p:cNvPr>
          <p:cNvSpPr/>
          <p:nvPr/>
        </p:nvSpPr>
        <p:spPr>
          <a:xfrm>
            <a:off x="278295" y="4094448"/>
            <a:ext cx="11582402" cy="2134564"/>
          </a:xfrm>
          <a:prstGeom prst="roundRect">
            <a:avLst>
              <a:gd name="adj" fmla="val 5492"/>
            </a:avLst>
          </a:prstGeom>
          <a:noFill/>
          <a:ln w="7620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4F19C-8F29-54F0-2AEF-39334B75C0C1}"/>
              </a:ext>
            </a:extLst>
          </p:cNvPr>
          <p:cNvSpPr txBox="1"/>
          <p:nvPr/>
        </p:nvSpPr>
        <p:spPr>
          <a:xfrm>
            <a:off x="498940" y="3592069"/>
            <a:ext cx="4735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Two tail test: </a:t>
            </a:r>
            <a:r>
              <a:rPr lang="en-US" sz="2400" dirty="0">
                <a:latin typeface="Helvetica" pitchFamily="2" charset="0"/>
              </a:rPr>
              <a:t>only asks if the difference is significant, does not test if the value difference is less than or greater than the group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EA4DE-D7A8-7441-B070-4E102780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33" y="4575359"/>
            <a:ext cx="1089473" cy="1089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377F0-18CA-91E3-6A74-88B709CF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11" y="4575359"/>
            <a:ext cx="1089473" cy="10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D60BE7-05BD-7206-F2DA-EFFEB6031594}"/>
              </a:ext>
            </a:extLst>
          </p:cNvPr>
          <p:cNvSpPr/>
          <p:nvPr/>
        </p:nvSpPr>
        <p:spPr>
          <a:xfrm>
            <a:off x="9699477" y="4094448"/>
            <a:ext cx="2130403" cy="2134564"/>
          </a:xfrm>
          <a:prstGeom prst="rect">
            <a:avLst/>
          </a:prstGeom>
          <a:solidFill>
            <a:srgbClr val="6AEDDD"/>
          </a:solidFill>
          <a:ln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3670541" y="0"/>
            <a:ext cx="4850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Helvetica" pitchFamily="2" charset="0"/>
              </a:rPr>
              <a:t>One tail or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498941" y="1898220"/>
            <a:ext cx="4735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One tail test: </a:t>
            </a:r>
            <a:r>
              <a:rPr lang="en-US" sz="2400" dirty="0">
                <a:latin typeface="Helvetica" pitchFamily="2" charset="0"/>
              </a:rPr>
              <a:t>only asks if value is either significantly greater than or significantly less than some group in one direction.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3083CD-6B9F-19FC-BF5A-3E778A31F967}"/>
              </a:ext>
            </a:extLst>
          </p:cNvPr>
          <p:cNvSpPr/>
          <p:nvPr/>
        </p:nvSpPr>
        <p:spPr>
          <a:xfrm>
            <a:off x="304799" y="1682063"/>
            <a:ext cx="11582402" cy="2134564"/>
          </a:xfrm>
          <a:prstGeom prst="roundRect">
            <a:avLst>
              <a:gd name="adj" fmla="val 5492"/>
            </a:avLst>
          </a:prstGeom>
          <a:noFill/>
          <a:ln w="7620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DED67-1B5B-A385-4644-35A64482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33" y="1682063"/>
            <a:ext cx="2134564" cy="2134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31E5A-16E7-3527-1F91-70F81C493F99}"/>
              </a:ext>
            </a:extLst>
          </p:cNvPr>
          <p:cNvSpPr txBox="1"/>
          <p:nvPr/>
        </p:nvSpPr>
        <p:spPr>
          <a:xfrm>
            <a:off x="6846733" y="1696270"/>
            <a:ext cx="4735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Helvetica" pitchFamily="2" charset="0"/>
            </a:endParaRPr>
          </a:p>
          <a:p>
            <a:endParaRPr lang="en-US" sz="2400" b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B59F5-D8FA-6EC0-6002-FEE3D4623616}"/>
              </a:ext>
            </a:extLst>
          </p:cNvPr>
          <p:cNvSpPr txBox="1"/>
          <p:nvPr/>
        </p:nvSpPr>
        <p:spPr>
          <a:xfrm>
            <a:off x="5441762" y="1759206"/>
            <a:ext cx="4263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Example: The p-value for 14 head or more is 0.058 so the </a:t>
            </a:r>
          </a:p>
          <a:p>
            <a:r>
              <a:rPr lang="en-US" sz="2400" dirty="0">
                <a:latin typeface="Helvetica" pitchFamily="2" charset="0"/>
              </a:rPr>
              <a:t>1 tailed p-value is 0.058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CDE9129-CDEC-1194-FBB2-4967EB25EBA9}"/>
              </a:ext>
            </a:extLst>
          </p:cNvPr>
          <p:cNvSpPr/>
          <p:nvPr/>
        </p:nvSpPr>
        <p:spPr>
          <a:xfrm>
            <a:off x="278295" y="4094448"/>
            <a:ext cx="11582402" cy="2134564"/>
          </a:xfrm>
          <a:prstGeom prst="roundRect">
            <a:avLst>
              <a:gd name="adj" fmla="val 5492"/>
            </a:avLst>
          </a:prstGeom>
          <a:noFill/>
          <a:ln w="76200">
            <a:solidFill>
              <a:srgbClr val="6AED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4F19C-8F29-54F0-2AEF-39334B75C0C1}"/>
              </a:ext>
            </a:extLst>
          </p:cNvPr>
          <p:cNvSpPr txBox="1"/>
          <p:nvPr/>
        </p:nvSpPr>
        <p:spPr>
          <a:xfrm>
            <a:off x="498940" y="3592069"/>
            <a:ext cx="4735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Two tail test: </a:t>
            </a:r>
            <a:r>
              <a:rPr lang="en-US" sz="2400" dirty="0">
                <a:latin typeface="Helvetica" pitchFamily="2" charset="0"/>
              </a:rPr>
              <a:t>only asks if the difference is significant, does not test if the value difference is less than or greater than the group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EA4DE-D7A8-7441-B070-4E102780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33" y="4575359"/>
            <a:ext cx="1089473" cy="1089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377F0-18CA-91E3-6A74-88B709CF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11" y="4575359"/>
            <a:ext cx="1089473" cy="1089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EC63E-5CA3-40E9-14D6-E3B7C80F2530}"/>
              </a:ext>
            </a:extLst>
          </p:cNvPr>
          <p:cNvSpPr txBox="1"/>
          <p:nvPr/>
        </p:nvSpPr>
        <p:spPr>
          <a:xfrm>
            <a:off x="5462562" y="3940983"/>
            <a:ext cx="4407398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Example: The p-value for 14 head or more is 0.058 and the p-value for 5 heads or less is also 0.058 so overall 2 tailed </a:t>
            </a:r>
          </a:p>
          <a:p>
            <a:r>
              <a:rPr lang="en-US" sz="2400" dirty="0">
                <a:latin typeface="Helvetica" pitchFamily="2" charset="0"/>
              </a:rPr>
              <a:t>p – value = 0.0115</a:t>
            </a:r>
          </a:p>
          <a:p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4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621385" y="1165654"/>
            <a:ext cx="7806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William </a:t>
            </a:r>
            <a:r>
              <a:rPr lang="en-US" sz="2800" dirty="0" err="1">
                <a:latin typeface="Helvetica" pitchFamily="2" charset="0"/>
              </a:rPr>
              <a:t>Gosset</a:t>
            </a:r>
            <a:r>
              <a:rPr lang="en-US" sz="2800" dirty="0">
                <a:latin typeface="Helvetica" pitchFamily="2" charset="0"/>
              </a:rPr>
              <a:t>, wanted to test how barely </a:t>
            </a:r>
          </a:p>
          <a:p>
            <a:r>
              <a:rPr lang="en-US" sz="2800" dirty="0">
                <a:latin typeface="Helvetica" pitchFamily="2" charset="0"/>
              </a:rPr>
              <a:t>was affecting the brewing process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Needed a test to test if different batches had different properties. 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36482E-38EA-9400-06E2-F42FEEDEB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106" y="1348352"/>
            <a:ext cx="3568894" cy="45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8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117711" y="0"/>
            <a:ext cx="995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In Science we typically try and reject a null hypothesis</a:t>
            </a:r>
          </a:p>
        </p:txBody>
      </p:sp>
      <p:pic>
        <p:nvPicPr>
          <p:cNvPr id="44034" name="Picture 2" descr="Negative Results | xkcd | Know Your Meme">
            <a:extLst>
              <a:ext uri="{FF2B5EF4-FFF2-40B4-BE49-F238E27FC236}">
                <a16:creationId xmlns:a16="http://schemas.microsoft.com/office/drawing/2014/main" id="{5C3C12AD-063E-4885-9E8B-4672DF29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50" y="920263"/>
            <a:ext cx="4553295" cy="55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97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621385" y="1165654"/>
            <a:ext cx="78064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William </a:t>
            </a:r>
            <a:r>
              <a:rPr lang="en-US" sz="2800" dirty="0" err="1">
                <a:latin typeface="Helvetica" pitchFamily="2" charset="0"/>
              </a:rPr>
              <a:t>Gosset</a:t>
            </a:r>
            <a:r>
              <a:rPr lang="en-US" sz="2800" dirty="0">
                <a:latin typeface="Helvetica" pitchFamily="2" charset="0"/>
              </a:rPr>
              <a:t>, wanted to test how barely </a:t>
            </a:r>
          </a:p>
          <a:p>
            <a:r>
              <a:rPr lang="en-US" sz="2800" dirty="0">
                <a:latin typeface="Helvetica" pitchFamily="2" charset="0"/>
              </a:rPr>
              <a:t>was affecting the brewing process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Needed a test to test if different batches had different properties.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For example, whether batch A had a higher alcohol content compared to batch B.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Each batch has 6 test pints which we can measure the amount of alcohol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Picture 2" descr="Guinness Pint (Delivery Only) – Doyles Bar Ferns">
            <a:extLst>
              <a:ext uri="{FF2B5EF4-FFF2-40B4-BE49-F238E27FC236}">
                <a16:creationId xmlns:a16="http://schemas.microsoft.com/office/drawing/2014/main" id="{8139B57D-50CE-32C1-2BA6-8BDDBFEC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Guinness Pint (Delivery Only) – Doyles Bar Ferns">
            <a:extLst>
              <a:ext uri="{FF2B5EF4-FFF2-40B4-BE49-F238E27FC236}">
                <a16:creationId xmlns:a16="http://schemas.microsoft.com/office/drawing/2014/main" id="{96A9DD8A-71A0-A324-00E5-2FB76919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Guinness Pint (Delivery Only) – Doyles Bar Ferns">
            <a:extLst>
              <a:ext uri="{FF2B5EF4-FFF2-40B4-BE49-F238E27FC236}">
                <a16:creationId xmlns:a16="http://schemas.microsoft.com/office/drawing/2014/main" id="{AE646530-BEE9-90D5-0DDE-3ED83627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Guinness Pint (Delivery Only) – Doyles Bar Ferns">
            <a:extLst>
              <a:ext uri="{FF2B5EF4-FFF2-40B4-BE49-F238E27FC236}">
                <a16:creationId xmlns:a16="http://schemas.microsoft.com/office/drawing/2014/main" id="{C1609750-60E4-BE22-014E-7965DB81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Guinness Pint (Delivery Only) – Doyles Bar Ferns">
            <a:extLst>
              <a:ext uri="{FF2B5EF4-FFF2-40B4-BE49-F238E27FC236}">
                <a16:creationId xmlns:a16="http://schemas.microsoft.com/office/drawing/2014/main" id="{F9D0738A-C39C-072C-66C0-5275AFC8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Guinness Pint (Delivery Only) – Doyles Bar Ferns">
            <a:extLst>
              <a:ext uri="{FF2B5EF4-FFF2-40B4-BE49-F238E27FC236}">
                <a16:creationId xmlns:a16="http://schemas.microsoft.com/office/drawing/2014/main" id="{5F107DCE-2098-A6AA-891B-57EEFF02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2179F2F2-F8A4-9D1F-CBB3-B5FD8095D23E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2" descr="Guinness Pint (Delivery Only) – Doyles Bar Ferns">
            <a:extLst>
              <a:ext uri="{FF2B5EF4-FFF2-40B4-BE49-F238E27FC236}">
                <a16:creationId xmlns:a16="http://schemas.microsoft.com/office/drawing/2014/main" id="{695D394B-88FB-D021-63EA-19666D90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 descr="Guinness Pint (Delivery Only) – Doyles Bar Ferns">
            <a:extLst>
              <a:ext uri="{FF2B5EF4-FFF2-40B4-BE49-F238E27FC236}">
                <a16:creationId xmlns:a16="http://schemas.microsoft.com/office/drawing/2014/main" id="{0E5C9C40-81E8-59F6-BC23-B6ACA416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Guinness Pint (Delivery Only) – Doyles Bar Ferns">
            <a:extLst>
              <a:ext uri="{FF2B5EF4-FFF2-40B4-BE49-F238E27FC236}">
                <a16:creationId xmlns:a16="http://schemas.microsoft.com/office/drawing/2014/main" id="{98602165-F741-964E-3CD8-7A71FF69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2" descr="Guinness Pint (Delivery Only) – Doyles Bar Ferns">
            <a:extLst>
              <a:ext uri="{FF2B5EF4-FFF2-40B4-BE49-F238E27FC236}">
                <a16:creationId xmlns:a16="http://schemas.microsoft.com/office/drawing/2014/main" id="{FE5B2654-E3B8-7244-F9B9-C4E0F881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Guinness Pint (Delivery Only) – Doyles Bar Ferns">
            <a:extLst>
              <a:ext uri="{FF2B5EF4-FFF2-40B4-BE49-F238E27FC236}">
                <a16:creationId xmlns:a16="http://schemas.microsoft.com/office/drawing/2014/main" id="{05A789B5-AE1E-9278-8694-E61AF42C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 descr="Guinness Pint (Delivery Only) – Doyles Bar Ferns">
            <a:extLst>
              <a:ext uri="{FF2B5EF4-FFF2-40B4-BE49-F238E27FC236}">
                <a16:creationId xmlns:a16="http://schemas.microsoft.com/office/drawing/2014/main" id="{45D67B19-F102-D805-0609-AFE7E88C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3A81BCB-80B5-E19C-AF14-7CE3034CF3B9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98FE4DFD-DA17-13E9-9D7E-45B57C3C5647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505A24E-68E3-F9D3-57B4-9611D4F65972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E94FBC6-F787-7940-4845-BCD4A082FCD3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8471496-AD2F-1D95-DBDB-2ED185977EB9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4E5CBFF-9FBE-2630-5C0C-1830231F72C4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2D370A1D-E88C-8946-AB3B-873997AD291A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FAF54DC-544F-13D9-0F4B-BA44421A81D9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0BBCF8E-707A-DD8A-FE48-C96377568CAD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21848DE-07FD-974C-742C-A43C7509DDD8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6F68501-870B-FE89-C3B1-9C456003E9A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98A9851-3EA9-A672-03F1-645F8A77401C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D119EC6-5857-4393-EF22-6066F2952296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EE994A8-97EE-B614-CCC7-31326869D8A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87F34DD-4879-F7BF-B80C-8E8F2056ECD3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</p:spTree>
    <p:extLst>
      <p:ext uri="{BB962C8B-B14F-4D97-AF65-F5344CB8AC3E}">
        <p14:creationId xmlns:p14="http://schemas.microsoft.com/office/powerpoint/2010/main" val="166599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398D-46A1-F540-AA3D-005706AB5611}"/>
              </a:ext>
            </a:extLst>
          </p:cNvPr>
          <p:cNvSpPr txBox="1"/>
          <p:nvPr/>
        </p:nvSpPr>
        <p:spPr>
          <a:xfrm>
            <a:off x="212271" y="1696443"/>
            <a:ext cx="820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Compare the means of the two groups but also account for the variation in each group.</a:t>
            </a:r>
          </a:p>
        </p:txBody>
      </p:sp>
      <p:pic>
        <p:nvPicPr>
          <p:cNvPr id="8194" name="Picture 2" descr="T-Test Explained. T-test or also known as Student T-Test… | by Rahul  Sehrawat | Medium">
            <a:extLst>
              <a:ext uri="{FF2B5EF4-FFF2-40B4-BE49-F238E27FC236}">
                <a16:creationId xmlns:a16="http://schemas.microsoft.com/office/drawing/2014/main" id="{3D617B5C-B6D1-E725-1177-4B7DB107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1" y="3378080"/>
            <a:ext cx="6314641" cy="25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63AAA-BCE1-83BF-7720-DFE51F605E9F}"/>
              </a:ext>
            </a:extLst>
          </p:cNvPr>
          <p:cNvSpPr txBox="1"/>
          <p:nvPr/>
        </p:nvSpPr>
        <p:spPr>
          <a:xfrm>
            <a:off x="1827450" y="2899785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Mean of batch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4C471-49A9-D62C-0D6D-1B797D125F63}"/>
              </a:ext>
            </a:extLst>
          </p:cNvPr>
          <p:cNvSpPr txBox="1"/>
          <p:nvPr/>
        </p:nvSpPr>
        <p:spPr>
          <a:xfrm>
            <a:off x="4929398" y="2899785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Mean of batch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60B354-E3CF-4FF6-2F0D-80E68CC31EB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887997" y="3299895"/>
            <a:ext cx="518880" cy="50881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CE22BA-3726-C171-835F-64770BA304D8}"/>
              </a:ext>
            </a:extLst>
          </p:cNvPr>
          <p:cNvCxnSpPr>
            <a:cxnSpLocks/>
          </p:cNvCxnSpPr>
          <p:nvPr/>
        </p:nvCxnSpPr>
        <p:spPr>
          <a:xfrm flipH="1">
            <a:off x="5009090" y="3365568"/>
            <a:ext cx="787026" cy="4431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2B8C-4149-1415-7825-C120D5C7C097}"/>
              </a:ext>
            </a:extLst>
          </p:cNvPr>
          <p:cNvSpPr txBox="1"/>
          <p:nvPr/>
        </p:nvSpPr>
        <p:spPr>
          <a:xfrm>
            <a:off x="471489" y="5758289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Variance within each group </a:t>
            </a:r>
          </a:p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(assumed to be the same in both groups)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AAFD30-0E18-C003-D1C9-6FDD3F91E44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070118" y="4999703"/>
            <a:ext cx="336759" cy="75858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7BDB9C-CC77-6FB4-5B79-E602F968FBF2}"/>
              </a:ext>
            </a:extLst>
          </p:cNvPr>
          <p:cNvSpPr txBox="1"/>
          <p:nvPr/>
        </p:nvSpPr>
        <p:spPr>
          <a:xfrm>
            <a:off x="6048878" y="5481036"/>
            <a:ext cx="187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Sample size of each group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807ED7-2BBE-208F-FC9E-DCCACDA34073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4410998" y="5161183"/>
            <a:ext cx="2574312" cy="31985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1BFE97-5076-3A28-6E31-4E63302F3219}"/>
              </a:ext>
            </a:extLst>
          </p:cNvPr>
          <p:cNvCxnSpPr>
            <a:cxnSpLocks/>
          </p:cNvCxnSpPr>
          <p:nvPr/>
        </p:nvCxnSpPr>
        <p:spPr>
          <a:xfrm flipH="1" flipV="1">
            <a:off x="5726208" y="5171286"/>
            <a:ext cx="1259102" cy="3097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671738-75DE-6DC0-8688-97390FECE952}"/>
              </a:ext>
            </a:extLst>
          </p:cNvPr>
          <p:cNvCxnSpPr>
            <a:cxnSpLocks/>
          </p:cNvCxnSpPr>
          <p:nvPr/>
        </p:nvCxnSpPr>
        <p:spPr>
          <a:xfrm>
            <a:off x="929148" y="3976600"/>
            <a:ext cx="559584" cy="30368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2596C72-F4D6-487C-8E7B-9F4D884B95C6}"/>
              </a:ext>
            </a:extLst>
          </p:cNvPr>
          <p:cNvSpPr txBox="1"/>
          <p:nvPr/>
        </p:nvSpPr>
        <p:spPr>
          <a:xfrm>
            <a:off x="332425" y="3537398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</a:rPr>
              <a:t>t-value</a:t>
            </a:r>
          </a:p>
        </p:txBody>
      </p:sp>
      <p:pic>
        <p:nvPicPr>
          <p:cNvPr id="1032" name="Picture 2" descr="Guinness Pint (Delivery Only) – Doyles Bar Ferns">
            <a:extLst>
              <a:ext uri="{FF2B5EF4-FFF2-40B4-BE49-F238E27FC236}">
                <a16:creationId xmlns:a16="http://schemas.microsoft.com/office/drawing/2014/main" id="{EFEB83C8-DE7B-E352-950F-23ED380C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 descr="Guinness Pint (Delivery Only) – Doyles Bar Ferns">
            <a:extLst>
              <a:ext uri="{FF2B5EF4-FFF2-40B4-BE49-F238E27FC236}">
                <a16:creationId xmlns:a16="http://schemas.microsoft.com/office/drawing/2014/main" id="{964B07DB-00A2-8224-E1E0-B9D75DF9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 descr="Guinness Pint (Delivery Only) – Doyles Bar Ferns">
            <a:extLst>
              <a:ext uri="{FF2B5EF4-FFF2-40B4-BE49-F238E27FC236}">
                <a16:creationId xmlns:a16="http://schemas.microsoft.com/office/drawing/2014/main" id="{9651D1B1-1B2F-2ECC-76C4-5254578A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 descr="Guinness Pint (Delivery Only) – Doyles Bar Ferns">
            <a:extLst>
              <a:ext uri="{FF2B5EF4-FFF2-40B4-BE49-F238E27FC236}">
                <a16:creationId xmlns:a16="http://schemas.microsoft.com/office/drawing/2014/main" id="{E8555F79-AD59-CA0B-8094-86CB258D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" descr="Guinness Pint (Delivery Only) – Doyles Bar Ferns">
            <a:extLst>
              <a:ext uri="{FF2B5EF4-FFF2-40B4-BE49-F238E27FC236}">
                <a16:creationId xmlns:a16="http://schemas.microsoft.com/office/drawing/2014/main" id="{FB2329B9-6A3F-873C-FBEC-FEB604E2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 descr="Guinness Pint (Delivery Only) – Doyles Bar Ferns">
            <a:extLst>
              <a:ext uri="{FF2B5EF4-FFF2-40B4-BE49-F238E27FC236}">
                <a16:creationId xmlns:a16="http://schemas.microsoft.com/office/drawing/2014/main" id="{23B63D23-C50B-8DD8-9B63-16E4019B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ounded Rectangle 1037">
            <a:extLst>
              <a:ext uri="{FF2B5EF4-FFF2-40B4-BE49-F238E27FC236}">
                <a16:creationId xmlns:a16="http://schemas.microsoft.com/office/drawing/2014/main" id="{FB5AC633-C30E-F28A-82C4-3A19A093FF50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9" name="Picture 2" descr="Guinness Pint (Delivery Only) – Doyles Bar Ferns">
            <a:extLst>
              <a:ext uri="{FF2B5EF4-FFF2-40B4-BE49-F238E27FC236}">
                <a16:creationId xmlns:a16="http://schemas.microsoft.com/office/drawing/2014/main" id="{EF089562-E519-7B60-E82B-A1DE1328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Guinness Pint (Delivery Only) – Doyles Bar Ferns">
            <a:extLst>
              <a:ext uri="{FF2B5EF4-FFF2-40B4-BE49-F238E27FC236}">
                <a16:creationId xmlns:a16="http://schemas.microsoft.com/office/drawing/2014/main" id="{7C8DF205-00DF-F978-C403-A338863D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 descr="Guinness Pint (Delivery Only) – Doyles Bar Ferns">
            <a:extLst>
              <a:ext uri="{FF2B5EF4-FFF2-40B4-BE49-F238E27FC236}">
                <a16:creationId xmlns:a16="http://schemas.microsoft.com/office/drawing/2014/main" id="{794E83D4-FB00-4B6D-54A5-5DC5D435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2" descr="Guinness Pint (Delivery Only) – Doyles Bar Ferns">
            <a:extLst>
              <a:ext uri="{FF2B5EF4-FFF2-40B4-BE49-F238E27FC236}">
                <a16:creationId xmlns:a16="http://schemas.microsoft.com/office/drawing/2014/main" id="{0FED8A20-C6F7-3285-1AEE-8964CAB1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" descr="Guinness Pint (Delivery Only) – Doyles Bar Ferns">
            <a:extLst>
              <a:ext uri="{FF2B5EF4-FFF2-40B4-BE49-F238E27FC236}">
                <a16:creationId xmlns:a16="http://schemas.microsoft.com/office/drawing/2014/main" id="{F40A7C39-0B7B-C988-7EFE-F21C9658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" descr="Guinness Pint (Delivery Only) – Doyles Bar Ferns">
            <a:extLst>
              <a:ext uri="{FF2B5EF4-FFF2-40B4-BE49-F238E27FC236}">
                <a16:creationId xmlns:a16="http://schemas.microsoft.com/office/drawing/2014/main" id="{E83CD8C8-606B-A4AE-C916-DC8C75B2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ounded Rectangle 1044">
            <a:extLst>
              <a:ext uri="{FF2B5EF4-FFF2-40B4-BE49-F238E27FC236}">
                <a16:creationId xmlns:a16="http://schemas.microsoft.com/office/drawing/2014/main" id="{F85969F0-180B-D4BF-7E7E-15DEFF7A8E4D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382DEBF5-1110-5E57-F161-E8C798D99A3E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D7CFF20-93C4-491E-55B1-EB4E31B27ED5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305EF7DF-30C2-56F5-244A-E4B31172B9F8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DBAD9B7-ADC9-613A-E4F5-EE2F20D2B449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F1432801-960A-1D0A-C802-F18F5D04E6B0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27DECAE8-9963-D85C-29ED-ACDE7B4B755F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7F9BE13-E055-800D-EEDA-E23FDC8936D6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04257CAC-26C4-3166-C1A6-CE27EE24F01C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BF6B9BA-C43A-FD38-FAC7-9F6917199990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455FD23E-27FA-B858-7BE6-7E63A922F721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86369C3-3625-9A51-6DE4-4B1D46370FC9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B5FBDD0B-61D4-2786-3798-75C32A8AE98A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3E29DB79-10FC-1DC4-F63B-FE4A2EE6007C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6472D84-5D36-289A-E9C6-5458E6AB5014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</p:spTree>
    <p:extLst>
      <p:ext uri="{BB962C8B-B14F-4D97-AF65-F5344CB8AC3E}">
        <p14:creationId xmlns:p14="http://schemas.microsoft.com/office/powerpoint/2010/main" val="372349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2CF0A-1A42-8859-1B4C-2A05F4060746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398D-46A1-F540-AA3D-005706AB5611}"/>
              </a:ext>
            </a:extLst>
          </p:cNvPr>
          <p:cNvSpPr txBox="1"/>
          <p:nvPr/>
        </p:nvSpPr>
        <p:spPr>
          <a:xfrm>
            <a:off x="212271" y="1696443"/>
            <a:ext cx="820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Compare the means of the two groups but also account for the variation in each group.</a:t>
            </a:r>
          </a:p>
        </p:txBody>
      </p:sp>
      <p:pic>
        <p:nvPicPr>
          <p:cNvPr id="8194" name="Picture 2" descr="T-Test Explained. T-test or also known as Student T-Test… | by Rahul  Sehrawat | Medium">
            <a:extLst>
              <a:ext uri="{FF2B5EF4-FFF2-40B4-BE49-F238E27FC236}">
                <a16:creationId xmlns:a16="http://schemas.microsoft.com/office/drawing/2014/main" id="{3D617B5C-B6D1-E725-1177-4B7DB107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1" y="3378080"/>
            <a:ext cx="6314641" cy="25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B1658F-D52C-285D-7CD4-C4ADF6421082}"/>
              </a:ext>
            </a:extLst>
          </p:cNvPr>
          <p:cNvSpPr/>
          <p:nvPr/>
        </p:nvSpPr>
        <p:spPr>
          <a:xfrm>
            <a:off x="3347884" y="3563517"/>
            <a:ext cx="781665" cy="740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27E64-CC50-F7E3-A3BE-4AFA2253B114}"/>
              </a:ext>
            </a:extLst>
          </p:cNvPr>
          <p:cNvSpPr/>
          <p:nvPr/>
        </p:nvSpPr>
        <p:spPr>
          <a:xfrm>
            <a:off x="4549845" y="3563517"/>
            <a:ext cx="781665" cy="740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68D11-AF5D-4D18-E6BE-3EA816B0EB3E}"/>
              </a:ext>
            </a:extLst>
          </p:cNvPr>
          <p:cNvSpPr/>
          <p:nvPr/>
        </p:nvSpPr>
        <p:spPr>
          <a:xfrm>
            <a:off x="3183146" y="4489626"/>
            <a:ext cx="577693" cy="637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0177D-A26E-45DA-A6AD-1ABA8C5044C0}"/>
              </a:ext>
            </a:extLst>
          </p:cNvPr>
          <p:cNvSpPr/>
          <p:nvPr/>
        </p:nvSpPr>
        <p:spPr>
          <a:xfrm>
            <a:off x="3960467" y="4903868"/>
            <a:ext cx="577693" cy="526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7ACBB-31F1-FFCE-B0B5-5E029E663C26}"/>
              </a:ext>
            </a:extLst>
          </p:cNvPr>
          <p:cNvSpPr/>
          <p:nvPr/>
        </p:nvSpPr>
        <p:spPr>
          <a:xfrm>
            <a:off x="5152639" y="4942877"/>
            <a:ext cx="577693" cy="526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E3D9E-808F-D981-4A4B-EE7D2615E781}"/>
              </a:ext>
            </a:extLst>
          </p:cNvPr>
          <p:cNvSpPr txBox="1"/>
          <p:nvPr/>
        </p:nvSpPr>
        <p:spPr>
          <a:xfrm>
            <a:off x="4627087" y="3687944"/>
            <a:ext cx="559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659743-37F5-C713-2E0A-5A0D24638A8F}"/>
              </a:ext>
            </a:extLst>
          </p:cNvPr>
          <p:cNvSpPr txBox="1"/>
          <p:nvPr/>
        </p:nvSpPr>
        <p:spPr>
          <a:xfrm>
            <a:off x="3548843" y="3687944"/>
            <a:ext cx="559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151D4-AFC0-E9E5-C54E-743EE83E28DD}"/>
              </a:ext>
            </a:extLst>
          </p:cNvPr>
          <p:cNvSpPr txBox="1"/>
          <p:nvPr/>
        </p:nvSpPr>
        <p:spPr>
          <a:xfrm>
            <a:off x="3083058" y="4508498"/>
            <a:ext cx="8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0.5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0DAC2-1F9E-450C-4742-ADC8F8D2234A}"/>
              </a:ext>
            </a:extLst>
          </p:cNvPr>
          <p:cNvSpPr txBox="1"/>
          <p:nvPr/>
        </p:nvSpPr>
        <p:spPr>
          <a:xfrm>
            <a:off x="4020222" y="4769446"/>
            <a:ext cx="8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82600-9FB7-B232-46D2-A891E779C4F5}"/>
              </a:ext>
            </a:extLst>
          </p:cNvPr>
          <p:cNvSpPr txBox="1"/>
          <p:nvPr/>
        </p:nvSpPr>
        <p:spPr>
          <a:xfrm>
            <a:off x="5281735" y="4776199"/>
            <a:ext cx="8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304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2CF0A-1A42-8859-1B4C-2A05F4060746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398D-46A1-F540-AA3D-005706AB5611}"/>
              </a:ext>
            </a:extLst>
          </p:cNvPr>
          <p:cNvSpPr txBox="1"/>
          <p:nvPr/>
        </p:nvSpPr>
        <p:spPr>
          <a:xfrm>
            <a:off x="212271" y="1696443"/>
            <a:ext cx="820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This t-value contains information of how different the two groups are given the variation and sample sizes</a:t>
            </a:r>
          </a:p>
        </p:txBody>
      </p:sp>
      <p:pic>
        <p:nvPicPr>
          <p:cNvPr id="8194" name="Picture 2" descr="T-Test Explained. T-test or also known as Student T-Test… | by Rahul  Sehrawat | Medium">
            <a:extLst>
              <a:ext uri="{FF2B5EF4-FFF2-40B4-BE49-F238E27FC236}">
                <a16:creationId xmlns:a16="http://schemas.microsoft.com/office/drawing/2014/main" id="{3D617B5C-B6D1-E725-1177-4B7DB1075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84"/>
          <a:stretch/>
        </p:blipFill>
        <p:spPr bwMode="auto">
          <a:xfrm>
            <a:off x="807492" y="3378080"/>
            <a:ext cx="1611244" cy="25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D2C8E-9D21-0BE8-5E4C-112E23CC8B7C}"/>
              </a:ext>
            </a:extLst>
          </p:cNvPr>
          <p:cNvSpPr txBox="1"/>
          <p:nvPr/>
        </p:nvSpPr>
        <p:spPr>
          <a:xfrm>
            <a:off x="2345814" y="3987261"/>
            <a:ext cx="11833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4.89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3B76D-064D-6C30-8E12-F6A9DA89533E}"/>
              </a:ext>
            </a:extLst>
          </p:cNvPr>
          <p:cNvSpPr txBox="1"/>
          <p:nvPr/>
        </p:nvSpPr>
        <p:spPr>
          <a:xfrm>
            <a:off x="3690928" y="3495665"/>
            <a:ext cx="4398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We can then use it to compare to a distribution to ask how likely such a difference was i.e. a p-value</a:t>
            </a:r>
          </a:p>
        </p:txBody>
      </p:sp>
    </p:spTree>
    <p:extLst>
      <p:ext uri="{BB962C8B-B14F-4D97-AF65-F5344CB8AC3E}">
        <p14:creationId xmlns:p14="http://schemas.microsoft.com/office/powerpoint/2010/main" val="148052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2CF0A-1A42-8859-1B4C-2A05F4060746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398D-46A1-F540-AA3D-005706AB5611}"/>
              </a:ext>
            </a:extLst>
          </p:cNvPr>
          <p:cNvSpPr txBox="1"/>
          <p:nvPr/>
        </p:nvSpPr>
        <p:spPr>
          <a:xfrm>
            <a:off x="212271" y="1696443"/>
            <a:ext cx="820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This t-value contains information of how different the two groups are given the variation and sample sizes</a:t>
            </a:r>
          </a:p>
        </p:txBody>
      </p:sp>
      <p:pic>
        <p:nvPicPr>
          <p:cNvPr id="21506" name="Picture 2" descr="T-Distribution | What It Is and How To Use It (With Examples)">
            <a:extLst>
              <a:ext uri="{FF2B5EF4-FFF2-40B4-BE49-F238E27FC236}">
                <a16:creationId xmlns:a16="http://schemas.microsoft.com/office/drawing/2014/main" id="{99CC3B8B-B866-4D5E-2692-86202E7ED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t="3253" r="3951" b="8882"/>
          <a:stretch/>
        </p:blipFill>
        <p:spPr bwMode="auto">
          <a:xfrm>
            <a:off x="253764" y="2489312"/>
            <a:ext cx="5522396" cy="36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C66D1-E269-0710-C079-C367C99B3AB9}"/>
              </a:ext>
            </a:extLst>
          </p:cNvPr>
          <p:cNvSpPr txBox="1"/>
          <p:nvPr/>
        </p:nvSpPr>
        <p:spPr>
          <a:xfrm>
            <a:off x="5671930" y="3018462"/>
            <a:ext cx="26119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draw a t-distribution based on the number of samples (degrees of freedom).</a:t>
            </a:r>
          </a:p>
          <a:p>
            <a:endParaRPr lang="en-US" dirty="0"/>
          </a:p>
          <a:p>
            <a:r>
              <a:rPr lang="en-US" dirty="0"/>
              <a:t>With the t-value we can check how likely the difference was in our two groups was by chance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51676-560F-D4F9-19F8-57B0C8AB6ED9}"/>
              </a:ext>
            </a:extLst>
          </p:cNvPr>
          <p:cNvSpPr txBox="1"/>
          <p:nvPr/>
        </p:nvSpPr>
        <p:spPr>
          <a:xfrm>
            <a:off x="4681928" y="5956098"/>
            <a:ext cx="3361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Our t-value of 4.89 is very unlikely</a:t>
            </a:r>
          </a:p>
          <a:p>
            <a:r>
              <a:rPr lang="en-US" dirty="0">
                <a:solidFill>
                  <a:schemeClr val="accent2"/>
                </a:solidFill>
              </a:rPr>
              <a:t>To have happened by chance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E8C0DD-87D7-A7AB-231D-E79BE291B71C}"/>
              </a:ext>
            </a:extLst>
          </p:cNvPr>
          <p:cNvCxnSpPr>
            <a:cxnSpLocks/>
          </p:cNvCxnSpPr>
          <p:nvPr/>
        </p:nvCxnSpPr>
        <p:spPr>
          <a:xfrm flipH="1" flipV="1">
            <a:off x="5446643" y="5513355"/>
            <a:ext cx="649357" cy="4501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55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Degrees of freedom</a:t>
            </a:r>
          </a:p>
        </p:txBody>
      </p:sp>
      <p:pic>
        <p:nvPicPr>
          <p:cNvPr id="4" name="Picture 2" descr="T-Distribution | What It Is and How To Use It (With Examples)">
            <a:extLst>
              <a:ext uri="{FF2B5EF4-FFF2-40B4-BE49-F238E27FC236}">
                <a16:creationId xmlns:a16="http://schemas.microsoft.com/office/drawing/2014/main" id="{6C992CE0-6585-6D2D-DA36-887596364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t="3253" r="3951" b="8882"/>
          <a:stretch/>
        </p:blipFill>
        <p:spPr bwMode="auto">
          <a:xfrm>
            <a:off x="253763" y="1798838"/>
            <a:ext cx="6557853" cy="43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3E818-2A4A-47CE-E4DC-279764623DE2}"/>
              </a:ext>
            </a:extLst>
          </p:cNvPr>
          <p:cNvSpPr txBox="1"/>
          <p:nvPr/>
        </p:nvSpPr>
        <p:spPr>
          <a:xfrm>
            <a:off x="6957391" y="2207500"/>
            <a:ext cx="4980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 t-distribution we compare our t-value depends on the degrees of freedom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Higher degrees of freedom typically means you have a higher sample size and you are more sure about what you observed.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90218A-D08D-CF45-490A-1E68F7474370}"/>
              </a:ext>
            </a:extLst>
          </p:cNvPr>
          <p:cNvSpPr/>
          <p:nvPr/>
        </p:nvSpPr>
        <p:spPr>
          <a:xfrm>
            <a:off x="6811615" y="2001077"/>
            <a:ext cx="5126621" cy="3458819"/>
          </a:xfrm>
          <a:prstGeom prst="roundRect">
            <a:avLst>
              <a:gd name="adj" fmla="val 897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77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E818-2A4A-47CE-E4DC-279764623DE2}"/>
              </a:ext>
            </a:extLst>
          </p:cNvPr>
          <p:cNvSpPr txBox="1"/>
          <p:nvPr/>
        </p:nvSpPr>
        <p:spPr>
          <a:xfrm>
            <a:off x="1737019" y="1167270"/>
            <a:ext cx="8373402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Degree of freedom:</a:t>
            </a:r>
            <a:r>
              <a:rPr lang="en-US" sz="2400" dirty="0">
                <a:latin typeface="Helvetica" pitchFamily="2" charset="0"/>
              </a:rPr>
              <a:t> the number of independent pieces of information available to calculate the statistic.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Imagine we have 7 hats but can only wear each for 1 day</a:t>
            </a:r>
          </a:p>
          <a:p>
            <a:pPr algn="ctr"/>
            <a:endParaRPr lang="en-US" sz="1400" dirty="0">
              <a:latin typeface="Helvetica" pitchFamily="2" charset="0"/>
            </a:endParaRPr>
          </a:p>
          <a:p>
            <a:pPr algn="ctr"/>
            <a:r>
              <a:rPr lang="en-US" sz="2000" dirty="0">
                <a:latin typeface="Helvetica" pitchFamily="2" charset="0"/>
              </a:rPr>
              <a:t>Day 1: We have full choice from 7 hats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…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…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Day 6: We still have 2 hats to choose from 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r>
              <a:rPr lang="en-US" sz="2000" dirty="0">
                <a:latin typeface="Helvetica" pitchFamily="2" charset="0"/>
              </a:rPr>
              <a:t>Day 7: We no choice, the degree of freedom = 0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90218A-D08D-CF45-490A-1E68F7474370}"/>
              </a:ext>
            </a:extLst>
          </p:cNvPr>
          <p:cNvSpPr/>
          <p:nvPr/>
        </p:nvSpPr>
        <p:spPr>
          <a:xfrm>
            <a:off x="968395" y="1020417"/>
            <a:ext cx="10255210" cy="5216179"/>
          </a:xfrm>
          <a:prstGeom prst="roundRect">
            <a:avLst>
              <a:gd name="adj" fmla="val 897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674" name="Picture 2" descr="What Are Degrees of Freedom in Statistics?">
            <a:extLst>
              <a:ext uri="{FF2B5EF4-FFF2-40B4-BE49-F238E27FC236}">
                <a16:creationId xmlns:a16="http://schemas.microsoft.com/office/drawing/2014/main" id="{A022D882-6637-D754-8334-1DBAFB31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21" y="1927176"/>
            <a:ext cx="8732197" cy="11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2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E818-2A4A-47CE-E4DC-279764623DE2}"/>
              </a:ext>
            </a:extLst>
          </p:cNvPr>
          <p:cNvSpPr txBox="1"/>
          <p:nvPr/>
        </p:nvSpPr>
        <p:spPr>
          <a:xfrm>
            <a:off x="1737019" y="1167270"/>
            <a:ext cx="83734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Degree of freedom:</a:t>
            </a:r>
            <a:r>
              <a:rPr lang="en-US" sz="2400" dirty="0">
                <a:latin typeface="Helvetica" pitchFamily="2" charset="0"/>
              </a:rPr>
              <a:t> the number of independent pieces of information available to calculate the statistic.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The degrees of freedom (</a:t>
            </a:r>
            <a:r>
              <a:rPr lang="en-US" sz="2400" dirty="0" err="1">
                <a:latin typeface="Helvetica" pitchFamily="2" charset="0"/>
              </a:rPr>
              <a:t>d.f.</a:t>
            </a:r>
            <a:r>
              <a:rPr lang="en-US" sz="2400" dirty="0">
                <a:latin typeface="Helvetica" pitchFamily="2" charset="0"/>
              </a:rPr>
              <a:t>) can typically be calculated as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3600" b="1" i="1" dirty="0" err="1">
                <a:latin typeface="Helvetica" pitchFamily="2" charset="0"/>
                <a:cs typeface="Consolas" panose="020B0609020204030204" pitchFamily="49" charset="0"/>
              </a:rPr>
              <a:t>d.f.</a:t>
            </a:r>
            <a:r>
              <a:rPr lang="en-US" sz="3600" b="1" i="1" dirty="0">
                <a:latin typeface="Helvetica" pitchFamily="2" charset="0"/>
                <a:cs typeface="Consolas" panose="020B0609020204030204" pitchFamily="49" charset="0"/>
              </a:rPr>
              <a:t> = N – P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Where </a:t>
            </a:r>
            <a:r>
              <a:rPr lang="en-US" sz="2400" i="1" dirty="0">
                <a:latin typeface="Helvetica" pitchFamily="2" charset="0"/>
              </a:rPr>
              <a:t>N</a:t>
            </a:r>
            <a:r>
              <a:rPr lang="en-US" sz="2400" dirty="0">
                <a:latin typeface="Helvetica" pitchFamily="2" charset="0"/>
              </a:rPr>
              <a:t> is the sample size and </a:t>
            </a:r>
            <a:r>
              <a:rPr lang="en-US" sz="2400" i="1" dirty="0">
                <a:latin typeface="Helvetica" pitchFamily="2" charset="0"/>
              </a:rPr>
              <a:t>P</a:t>
            </a:r>
            <a:r>
              <a:rPr lang="en-US" sz="2400" dirty="0">
                <a:latin typeface="Helvetica" pitchFamily="2" charset="0"/>
              </a:rPr>
              <a:t> is the number of parameters.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 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90218A-D08D-CF45-490A-1E68F7474370}"/>
              </a:ext>
            </a:extLst>
          </p:cNvPr>
          <p:cNvSpPr/>
          <p:nvPr/>
        </p:nvSpPr>
        <p:spPr>
          <a:xfrm>
            <a:off x="968395" y="1020417"/>
            <a:ext cx="10255210" cy="5216179"/>
          </a:xfrm>
          <a:prstGeom prst="roundRect">
            <a:avLst>
              <a:gd name="adj" fmla="val 897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E818-2A4A-47CE-E4DC-279764623DE2}"/>
              </a:ext>
            </a:extLst>
          </p:cNvPr>
          <p:cNvSpPr txBox="1"/>
          <p:nvPr/>
        </p:nvSpPr>
        <p:spPr>
          <a:xfrm>
            <a:off x="1737019" y="1167270"/>
            <a:ext cx="83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Degree of freedom:</a:t>
            </a:r>
            <a:r>
              <a:rPr lang="en-US" sz="2400" dirty="0">
                <a:latin typeface="Helvetica" pitchFamily="2" charset="0"/>
              </a:rPr>
              <a:t> the number of </a:t>
            </a:r>
            <a:r>
              <a:rPr lang="en-US" sz="2400" u="sng" dirty="0">
                <a:latin typeface="Helvetica" pitchFamily="2" charset="0"/>
              </a:rPr>
              <a:t>independent</a:t>
            </a:r>
            <a:r>
              <a:rPr lang="en-US" sz="2400" dirty="0">
                <a:latin typeface="Helvetica" pitchFamily="2" charset="0"/>
              </a:rPr>
              <a:t> pieces of information available to calculate the statistic.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90218A-D08D-CF45-490A-1E68F7474370}"/>
              </a:ext>
            </a:extLst>
          </p:cNvPr>
          <p:cNvSpPr/>
          <p:nvPr/>
        </p:nvSpPr>
        <p:spPr>
          <a:xfrm>
            <a:off x="968395" y="1020417"/>
            <a:ext cx="10255210" cy="5216179"/>
          </a:xfrm>
          <a:prstGeom prst="roundRect">
            <a:avLst>
              <a:gd name="adj" fmla="val 897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8164C5CF-32AA-2B42-FB35-69A938D4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79" y="4604474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uinness Pint (Delivery Only) – Doyles Bar Ferns">
            <a:extLst>
              <a:ext uri="{FF2B5EF4-FFF2-40B4-BE49-F238E27FC236}">
                <a16:creationId xmlns:a16="http://schemas.microsoft.com/office/drawing/2014/main" id="{049A333B-A682-73B9-445F-B929C44D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78" y="4601047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Guinness Pint (Delivery Only) – Doyles Bar Ferns">
            <a:extLst>
              <a:ext uri="{FF2B5EF4-FFF2-40B4-BE49-F238E27FC236}">
                <a16:creationId xmlns:a16="http://schemas.microsoft.com/office/drawing/2014/main" id="{5A8A5752-A631-A009-1D02-B085E93D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35" y="457876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uinness Pint (Delivery Only) – Doyles Bar Ferns">
            <a:extLst>
              <a:ext uri="{FF2B5EF4-FFF2-40B4-BE49-F238E27FC236}">
                <a16:creationId xmlns:a16="http://schemas.microsoft.com/office/drawing/2014/main" id="{87F09C84-6610-B96B-227D-D463D9EB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79" y="336331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uinness Pint (Delivery Only) – Doyles Bar Ferns">
            <a:extLst>
              <a:ext uri="{FF2B5EF4-FFF2-40B4-BE49-F238E27FC236}">
                <a16:creationId xmlns:a16="http://schemas.microsoft.com/office/drawing/2014/main" id="{F4836394-9FDF-1207-9802-314175C2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78" y="3359885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Guinness Pint (Delivery Only) – Doyles Bar Ferns">
            <a:extLst>
              <a:ext uri="{FF2B5EF4-FFF2-40B4-BE49-F238E27FC236}">
                <a16:creationId xmlns:a16="http://schemas.microsoft.com/office/drawing/2014/main" id="{076AF58A-E2A1-AEF9-18F6-A9F83210E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35" y="3337599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50223FB-1FC6-D48E-2BDC-F7A8589FB8B3}"/>
              </a:ext>
            </a:extLst>
          </p:cNvPr>
          <p:cNvSpPr/>
          <p:nvPr/>
        </p:nvSpPr>
        <p:spPr>
          <a:xfrm>
            <a:off x="1548078" y="2805349"/>
            <a:ext cx="9292199" cy="3171381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8BD5E8-49BA-B26F-F8C4-6E570B9EC847}"/>
              </a:ext>
            </a:extLst>
          </p:cNvPr>
          <p:cNvSpPr txBox="1"/>
          <p:nvPr/>
        </p:nvSpPr>
        <p:spPr>
          <a:xfrm>
            <a:off x="2359208" y="2825368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A1EBD-CEF1-2961-57FC-E46CDC445454}"/>
              </a:ext>
            </a:extLst>
          </p:cNvPr>
          <p:cNvSpPr txBox="1"/>
          <p:nvPr/>
        </p:nvSpPr>
        <p:spPr>
          <a:xfrm>
            <a:off x="1874708" y="3734228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911B2-89D5-4ADC-0640-C4490268FC86}"/>
              </a:ext>
            </a:extLst>
          </p:cNvPr>
          <p:cNvSpPr txBox="1"/>
          <p:nvPr/>
        </p:nvSpPr>
        <p:spPr>
          <a:xfrm>
            <a:off x="2846837" y="383781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688D7C-976E-A2F0-7B2C-CD888320D82A}"/>
              </a:ext>
            </a:extLst>
          </p:cNvPr>
          <p:cNvSpPr txBox="1"/>
          <p:nvPr/>
        </p:nvSpPr>
        <p:spPr>
          <a:xfrm>
            <a:off x="3831617" y="3866696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23BA69-4D8A-C2C5-F84B-C63B3FF488F8}"/>
              </a:ext>
            </a:extLst>
          </p:cNvPr>
          <p:cNvSpPr txBox="1"/>
          <p:nvPr/>
        </p:nvSpPr>
        <p:spPr>
          <a:xfrm>
            <a:off x="1876830" y="50028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44BA67-DC24-2DCC-0083-76CAEA503FDB}"/>
              </a:ext>
            </a:extLst>
          </p:cNvPr>
          <p:cNvSpPr txBox="1"/>
          <p:nvPr/>
        </p:nvSpPr>
        <p:spPr>
          <a:xfrm>
            <a:off x="2841695" y="50028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8282E3-CC4E-CF6A-5CF9-0C8E358E6BE4}"/>
              </a:ext>
            </a:extLst>
          </p:cNvPr>
          <p:cNvSpPr txBox="1"/>
          <p:nvPr/>
        </p:nvSpPr>
        <p:spPr>
          <a:xfrm>
            <a:off x="3826475" y="5031752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7956E-1B6F-9CE8-2C5C-726FA279D4B7}"/>
                  </a:ext>
                </a:extLst>
              </p:cNvPr>
              <p:cNvSpPr txBox="1"/>
              <p:nvPr/>
            </p:nvSpPr>
            <p:spPr>
              <a:xfrm>
                <a:off x="4860591" y="2897200"/>
                <a:ext cx="6024985" cy="3280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Imagine if we didn’t know the value of one of the observations from batch A. 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However, say we know the mean was 6.</a:t>
                </a: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Helvetica" pitchFamily="2" charset="0"/>
                  </a:rPr>
                  <a:t>With this information we can easily calculate the missing value as  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6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Helvetica" pitchFamily="2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Helvetica" pitchFamily="2" charset="0"/>
                          </a:rPr>
                          <m:t> + 5 + 5.9 + 6.5 + 6.9 + 5.9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latin typeface="Helvetica" pitchFamily="2" charset="0"/>
                  </a:rPr>
                  <a:t> = 5.3</a:t>
                </a:r>
              </a:p>
              <a:p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97956E-1B6F-9CE8-2C5C-726FA279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91" y="2897200"/>
                <a:ext cx="6024985" cy="3280963"/>
              </a:xfrm>
              <a:prstGeom prst="rect">
                <a:avLst/>
              </a:prstGeom>
              <a:blipFill>
                <a:blip r:embed="rId3"/>
                <a:stretch>
                  <a:fillRect l="-1471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4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1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3E818-2A4A-47CE-E4DC-279764623DE2}"/>
              </a:ext>
            </a:extLst>
          </p:cNvPr>
          <p:cNvSpPr txBox="1"/>
          <p:nvPr/>
        </p:nvSpPr>
        <p:spPr>
          <a:xfrm>
            <a:off x="1737019" y="1167270"/>
            <a:ext cx="837340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Degree of freedom:</a:t>
            </a:r>
            <a:r>
              <a:rPr lang="en-US" sz="2400" dirty="0">
                <a:latin typeface="Helvetica" pitchFamily="2" charset="0"/>
              </a:rPr>
              <a:t> the number of independent pieces of information available to calculate the statistic.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For a t-test the 2 parameters we need to calculate are the mean of group 1 and the mean of group 2 so for our case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3600" b="1" i="1" dirty="0" err="1">
                <a:latin typeface="Helvetica" pitchFamily="2" charset="0"/>
                <a:cs typeface="Consolas" panose="020B0609020204030204" pitchFamily="49" charset="0"/>
              </a:rPr>
              <a:t>d.f.</a:t>
            </a:r>
            <a:r>
              <a:rPr lang="en-US" sz="3600" b="1" i="1" dirty="0">
                <a:latin typeface="Helvetica" pitchFamily="2" charset="0"/>
                <a:cs typeface="Consolas" panose="020B0609020204030204" pitchFamily="49" charset="0"/>
              </a:rPr>
              <a:t> = N – 2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 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*please note that there are different ways of calculating </a:t>
            </a:r>
            <a:r>
              <a:rPr lang="en-US" sz="2400" dirty="0" err="1">
                <a:latin typeface="Helvetica" pitchFamily="2" charset="0"/>
              </a:rPr>
              <a:t>d.f.</a:t>
            </a:r>
            <a:r>
              <a:rPr lang="en-US" sz="2400" dirty="0">
                <a:latin typeface="Helvetica" pitchFamily="2" charset="0"/>
              </a:rPr>
              <a:t> but generally this is the central idea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90218A-D08D-CF45-490A-1E68F7474370}"/>
              </a:ext>
            </a:extLst>
          </p:cNvPr>
          <p:cNvSpPr/>
          <p:nvPr/>
        </p:nvSpPr>
        <p:spPr>
          <a:xfrm>
            <a:off x="968395" y="1020417"/>
            <a:ext cx="10255210" cy="5216179"/>
          </a:xfrm>
          <a:prstGeom prst="roundRect">
            <a:avLst>
              <a:gd name="adj" fmla="val 8972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5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Image result for Idea">
            <a:extLst>
              <a:ext uri="{FF2B5EF4-FFF2-40B4-BE49-F238E27FC236}">
                <a16:creationId xmlns:a16="http://schemas.microsoft.com/office/drawing/2014/main" id="{BFFF6B17-1A9B-4B49-9CAE-8082E84ADE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6282"/>
          <a:stretch/>
        </p:blipFill>
        <p:spPr bwMode="auto">
          <a:xfrm>
            <a:off x="7038268" y="427969"/>
            <a:ext cx="1160497" cy="11823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Rectangle 5">
            <a:extLst>
              <a:ext uri="{FF2B5EF4-FFF2-40B4-BE49-F238E27FC236}">
                <a16:creationId xmlns:a16="http://schemas.microsoft.com/office/drawing/2014/main" id="{779161FA-2B5C-8B49-A55D-904F42B8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142" y="803335"/>
            <a:ext cx="26521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Forming your hypothesis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BD09E9-854C-6840-8AB8-6D6AB810E94E}"/>
              </a:ext>
            </a:extLst>
          </p:cNvPr>
          <p:cNvSpPr/>
          <p:nvPr/>
        </p:nvSpPr>
        <p:spPr>
          <a:xfrm>
            <a:off x="4143867" y="407774"/>
            <a:ext cx="6949298" cy="1307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5689600"/>
            <a:ext cx="3200400" cy="1168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2DEA31-BC33-9945-9337-6DFD546D03E2}"/>
              </a:ext>
            </a:extLst>
          </p:cNvPr>
          <p:cNvSpPr/>
          <p:nvPr/>
        </p:nvSpPr>
        <p:spPr>
          <a:xfrm>
            <a:off x="0" y="111212"/>
            <a:ext cx="3068209" cy="5578388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867DE6-7855-AC48-B6BD-CD86699BA6B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804984" y="1303639"/>
            <a:ext cx="2348749" cy="113774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19FF08-C9CA-1B4D-99DC-F23289F47AA1}"/>
              </a:ext>
            </a:extLst>
          </p:cNvPr>
          <p:cNvSpPr txBox="1"/>
          <p:nvPr/>
        </p:nvSpPr>
        <p:spPr>
          <a:xfrm>
            <a:off x="5153733" y="2256716"/>
            <a:ext cx="479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Make some observations about the world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321FB2-FD6C-3648-B04B-4BBE45D50498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557849" y="2227968"/>
            <a:ext cx="2595884" cy="97440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D9E906-16E4-D14A-BFE2-631F3242A6B4}"/>
              </a:ext>
            </a:extLst>
          </p:cNvPr>
          <p:cNvSpPr txBox="1"/>
          <p:nvPr/>
        </p:nvSpPr>
        <p:spPr>
          <a:xfrm>
            <a:off x="5153733" y="3017711"/>
            <a:ext cx="44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Identify what causes these differences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316C92-2570-C243-BAC1-FEC86F9BFB6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718486" y="3202377"/>
            <a:ext cx="2435247" cy="8729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BC470-56B1-1043-9EF0-CD8205BE29C9}"/>
              </a:ext>
            </a:extLst>
          </p:cNvPr>
          <p:cNvSpPr txBox="1"/>
          <p:nvPr/>
        </p:nvSpPr>
        <p:spPr>
          <a:xfrm>
            <a:off x="5153733" y="3752168"/>
            <a:ext cx="54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Form you question in a way that allows you to reject other explanations – </a:t>
            </a:r>
            <a:r>
              <a:rPr lang="en-US" b="1" dirty="0"/>
              <a:t>Null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22F4A-6DB0-CE27-6231-B99E479B4758}"/>
              </a:ext>
            </a:extLst>
          </p:cNvPr>
          <p:cNvSpPr txBox="1"/>
          <p:nvPr/>
        </p:nvSpPr>
        <p:spPr>
          <a:xfrm>
            <a:off x="5153733" y="4763624"/>
            <a:ext cx="547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Collect data or perform experiment 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1308A2-750D-E884-AD7C-2DFCDEB15F2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804984" y="4271137"/>
            <a:ext cx="2348749" cy="6771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141808-41A9-AF56-888E-36D02FF89D8D}"/>
              </a:ext>
            </a:extLst>
          </p:cNvPr>
          <p:cNvCxnSpPr>
            <a:cxnSpLocks/>
          </p:cNvCxnSpPr>
          <p:nvPr/>
        </p:nvCxnSpPr>
        <p:spPr>
          <a:xfrm>
            <a:off x="2936597" y="5195009"/>
            <a:ext cx="2114374" cy="49459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D54256-D050-6CA4-919B-17B0B9E65032}"/>
              </a:ext>
            </a:extLst>
          </p:cNvPr>
          <p:cNvSpPr txBox="1"/>
          <p:nvPr/>
        </p:nvSpPr>
        <p:spPr>
          <a:xfrm>
            <a:off x="5153733" y="5498081"/>
            <a:ext cx="5473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Use some statistical test to compared the data to the Null expectation and try and show that the data is different enough to reject the Null explanation.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051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2CF0A-1A42-8859-1B4C-2A05F4060746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398D-46A1-F540-AA3D-005706AB5611}"/>
              </a:ext>
            </a:extLst>
          </p:cNvPr>
          <p:cNvSpPr txBox="1"/>
          <p:nvPr/>
        </p:nvSpPr>
        <p:spPr>
          <a:xfrm>
            <a:off x="235419" y="1394026"/>
            <a:ext cx="820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used to use tables to get the p-value from the distribution based on the degrees of freedom and t-value, now we have R</a:t>
            </a:r>
          </a:p>
        </p:txBody>
      </p:sp>
      <p:pic>
        <p:nvPicPr>
          <p:cNvPr id="23554" name="Picture 2" descr="Student t-distribution table | Download Table">
            <a:extLst>
              <a:ext uri="{FF2B5EF4-FFF2-40B4-BE49-F238E27FC236}">
                <a16:creationId xmlns:a16="http://schemas.microsoft.com/office/drawing/2014/main" id="{CC8B2252-E6BF-3027-C491-4B13D2EA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25" y="2237092"/>
            <a:ext cx="5843652" cy="43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71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E79804F-AC7E-8671-2C23-89270E2AA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91"/>
          <a:stretch/>
        </p:blipFill>
        <p:spPr>
          <a:xfrm>
            <a:off x="810475" y="4233769"/>
            <a:ext cx="678078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609110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2CF0A-1A42-8859-1B4C-2A05F4060746}"/>
              </a:ext>
            </a:extLst>
          </p:cNvPr>
          <p:cNvSpPr txBox="1"/>
          <p:nvPr/>
        </p:nvSpPr>
        <p:spPr>
          <a:xfrm>
            <a:off x="9627799" y="3756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9634651" y="471631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E438D-E753-3EB4-757C-C9A1BBE2B8E7}"/>
              </a:ext>
            </a:extLst>
          </p:cNvPr>
          <p:cNvSpPr txBox="1"/>
          <p:nvPr/>
        </p:nvSpPr>
        <p:spPr>
          <a:xfrm>
            <a:off x="726474" y="2665961"/>
            <a:ext cx="7454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c(5.3, 5, 5.9, 6.5, 6.9, 5.9)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&lt;- c(4.5, 5, 3.9, 4.0, 3.5, 3.0)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var.equal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89DFC4-F5E5-374F-DAB3-C5D2258119D6}"/>
              </a:ext>
            </a:extLst>
          </p:cNvPr>
          <p:cNvSpPr/>
          <p:nvPr/>
        </p:nvSpPr>
        <p:spPr>
          <a:xfrm>
            <a:off x="649291" y="4250137"/>
            <a:ext cx="7342562" cy="2355559"/>
          </a:xfrm>
          <a:prstGeom prst="roundRect">
            <a:avLst>
              <a:gd name="adj" fmla="val 12166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A7AF-F2E7-820C-418E-5D8C341924BC}"/>
              </a:ext>
            </a:extLst>
          </p:cNvPr>
          <p:cNvSpPr txBox="1"/>
          <p:nvPr/>
        </p:nvSpPr>
        <p:spPr>
          <a:xfrm>
            <a:off x="235419" y="1394026"/>
            <a:ext cx="820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 test in R</a:t>
            </a:r>
          </a:p>
        </p:txBody>
      </p:sp>
    </p:spTree>
    <p:extLst>
      <p:ext uri="{BB962C8B-B14F-4D97-AF65-F5344CB8AC3E}">
        <p14:creationId xmlns:p14="http://schemas.microsoft.com/office/powerpoint/2010/main" val="3885743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800BAED-4A07-F0A4-247E-A02EDDB3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7" y="0"/>
            <a:ext cx="5358913" cy="690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E35C2-A05A-AB6D-5D6A-B11CEEC99738}"/>
              </a:ext>
            </a:extLst>
          </p:cNvPr>
          <p:cNvSpPr txBox="1"/>
          <p:nvPr/>
        </p:nvSpPr>
        <p:spPr>
          <a:xfrm>
            <a:off x="8587408" y="498198"/>
            <a:ext cx="3114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William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Gosset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28" name="Picture 4" descr="William Sealy Gosset - Wikipedia">
            <a:extLst>
              <a:ext uri="{FF2B5EF4-FFF2-40B4-BE49-F238E27FC236}">
                <a16:creationId xmlns:a16="http://schemas.microsoft.com/office/drawing/2014/main" id="{DA470CB0-50BB-1E78-8289-CB228DD7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772"/>
            <a:ext cx="6971151" cy="72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3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3670541" y="0"/>
            <a:ext cx="4850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1988214" y="622362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Students t-test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1988214" y="1391803"/>
            <a:ext cx="8195962" cy="5170074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1988214" y="1555806"/>
            <a:ext cx="820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This is often not the case</a:t>
            </a:r>
          </a:p>
        </p:txBody>
      </p:sp>
      <p:pic>
        <p:nvPicPr>
          <p:cNvPr id="7" name="Picture 2" descr="T-Test Explained. T-test or also known as Student T-Test… | by Rahul  Sehrawat | Medium">
            <a:extLst>
              <a:ext uri="{FF2B5EF4-FFF2-40B4-BE49-F238E27FC236}">
                <a16:creationId xmlns:a16="http://schemas.microsoft.com/office/drawing/2014/main" id="{E8C3D3C0-44D8-AC59-75CC-DEBADB26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34" y="3237443"/>
            <a:ext cx="6314641" cy="25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26D25-410F-E165-CCDC-B1A83350813C}"/>
              </a:ext>
            </a:extLst>
          </p:cNvPr>
          <p:cNvSpPr txBox="1"/>
          <p:nvPr/>
        </p:nvSpPr>
        <p:spPr>
          <a:xfrm>
            <a:off x="2247432" y="5617652"/>
            <a:ext cx="5197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Helvetica" pitchFamily="2" charset="0"/>
              </a:rPr>
              <a:t>Variance within each group 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Helvetica" pitchFamily="2" charset="0"/>
              </a:rPr>
              <a:t>(assumed to be the same in both groups)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A1A2F3-2F91-E388-5F6B-31B09D8B362F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846061" y="4859066"/>
            <a:ext cx="336759" cy="7585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5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1968335" y="221185"/>
            <a:ext cx="8215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b="1" dirty="0">
                <a:latin typeface="Helvetica" pitchFamily="2" charset="0"/>
              </a:rPr>
              <a:t>Welch's </a:t>
            </a:r>
            <a:r>
              <a:rPr lang="en-IE" sz="4000" b="1" i="1" dirty="0">
                <a:latin typeface="Helvetica" pitchFamily="2" charset="0"/>
              </a:rPr>
              <a:t>t</a:t>
            </a:r>
            <a:r>
              <a:rPr lang="en-IE" sz="4000" b="1" dirty="0">
                <a:latin typeface="Helvetica" pitchFamily="2" charset="0"/>
              </a:rPr>
              <a:t>-test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1988214" y="1391803"/>
            <a:ext cx="8195962" cy="5170074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2173356" y="1555806"/>
            <a:ext cx="7805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latin typeface="Helvetica" pitchFamily="2" charset="0"/>
              </a:rPr>
              <a:t>Welch's </a:t>
            </a:r>
            <a:r>
              <a:rPr lang="en-IE" sz="2400" i="1" dirty="0">
                <a:latin typeface="Helvetica" pitchFamily="2" charset="0"/>
              </a:rPr>
              <a:t>t</a:t>
            </a:r>
            <a:r>
              <a:rPr lang="en-IE" sz="2400" dirty="0">
                <a:latin typeface="Helvetica" pitchFamily="2" charset="0"/>
              </a:rPr>
              <a:t>-test does not make this assumption. As it requires more parameters its degrees of freedom is slightly lower but this is a very minor inconvenience </a:t>
            </a:r>
          </a:p>
          <a:p>
            <a:pPr algn="ctr"/>
            <a:endParaRPr lang="en-IE" sz="2400" dirty="0">
              <a:latin typeface="Helvetica" pitchFamily="2" charset="0"/>
            </a:endParaRPr>
          </a:p>
          <a:p>
            <a:pPr algn="ctr"/>
            <a:r>
              <a:rPr lang="en-IE" sz="2400" dirty="0">
                <a:latin typeface="Helvetica" pitchFamily="2" charset="0"/>
              </a:rPr>
              <a:t>This is the default in R 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7ADBE2B-8ABD-DC8B-0B70-EAC3A2FDE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"/>
          <a:stretch/>
        </p:blipFill>
        <p:spPr>
          <a:xfrm>
            <a:off x="2531165" y="3456366"/>
            <a:ext cx="7189942" cy="29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57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271531" y="610130"/>
            <a:ext cx="82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Mann Whitney U test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637738" y="1256461"/>
            <a:ext cx="78055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Helvetica" pitchFamily="2" charset="0"/>
              </a:rPr>
              <a:t>Both Welch's and students t-tests assume both groups have a normal distributions. </a:t>
            </a:r>
          </a:p>
          <a:p>
            <a:pPr algn="ctr"/>
            <a:endParaRPr lang="en-IE" sz="2000" dirty="0"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The Mann Whitney U </a:t>
            </a:r>
            <a:r>
              <a:rPr lang="en-IE" sz="2000" u="sng" dirty="0">
                <a:latin typeface="Helvetica" pitchFamily="2" charset="0"/>
              </a:rPr>
              <a:t>does not </a:t>
            </a:r>
            <a:r>
              <a:rPr lang="en-IE" sz="2000" dirty="0">
                <a:latin typeface="Helvetica" pitchFamily="2" charset="0"/>
              </a:rPr>
              <a:t>compare the mean differences of two groups it compares the rank sum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b="1" dirty="0">
                <a:solidFill>
                  <a:schemeClr val="accent2"/>
                </a:solidFill>
                <a:latin typeface="Helvetica" pitchFamily="2" charset="0"/>
              </a:rPr>
              <a:t>To do this we rank each value across both groups from the smallest (rank 1) to the largest (rank 2</a:t>
            </a:r>
            <a:r>
              <a:rPr lang="en-IE" sz="2000" dirty="0">
                <a:solidFill>
                  <a:schemeClr val="accent2"/>
                </a:solidFill>
                <a:latin typeface="Helvetica" pitchFamily="2" charset="0"/>
              </a:rPr>
              <a:t>)</a:t>
            </a: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We now add up the rank sum (R</a:t>
            </a:r>
            <a:r>
              <a:rPr lang="en-IE" sz="2000" baseline="-25000" dirty="0">
                <a:latin typeface="Helvetica" pitchFamily="2" charset="0"/>
              </a:rPr>
              <a:t>1</a:t>
            </a:r>
            <a:r>
              <a:rPr lang="en-IE" sz="2000" dirty="0">
                <a:latin typeface="Helvetica" pitchFamily="2" charset="0"/>
              </a:rPr>
              <a:t>, R</a:t>
            </a:r>
            <a:r>
              <a:rPr lang="en-IE" sz="2000" baseline="-25000" dirty="0">
                <a:latin typeface="Helvetica" pitchFamily="2" charset="0"/>
              </a:rPr>
              <a:t>2</a:t>
            </a:r>
            <a:r>
              <a:rPr lang="en-IE" sz="2000" dirty="0">
                <a:latin typeface="Helvetica" pitchFamily="2" charset="0"/>
              </a:rPr>
              <a:t>) of each group</a:t>
            </a:r>
          </a:p>
          <a:p>
            <a:pPr algn="ctr"/>
            <a:endParaRPr lang="en-IE" sz="2000" dirty="0"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R</a:t>
            </a:r>
            <a:r>
              <a:rPr lang="en-IE" sz="2000" baseline="-25000" dirty="0">
                <a:latin typeface="Helvetica" pitchFamily="2" charset="0"/>
              </a:rPr>
              <a:t>1 </a:t>
            </a:r>
            <a:r>
              <a:rPr lang="en-IE" sz="2000" dirty="0">
                <a:latin typeface="Helvetica" pitchFamily="2" charset="0"/>
              </a:rPr>
              <a:t>= 6 + 8 + 9 + 10 + 11 + 12 = 56</a:t>
            </a:r>
          </a:p>
          <a:p>
            <a:pPr algn="ctr"/>
            <a:r>
              <a:rPr lang="en-IE" sz="2000" dirty="0">
                <a:latin typeface="Helvetica" pitchFamily="2" charset="0"/>
              </a:rPr>
              <a:t>R</a:t>
            </a:r>
            <a:r>
              <a:rPr lang="en-IE" sz="2000" baseline="-25000" dirty="0">
                <a:latin typeface="Helvetica" pitchFamily="2" charset="0"/>
              </a:rPr>
              <a:t>2</a:t>
            </a:r>
            <a:r>
              <a:rPr lang="en-IE" sz="2000" dirty="0">
                <a:latin typeface="Helvetica" pitchFamily="2" charset="0"/>
              </a:rPr>
              <a:t> = 1 + 2 + 3 + 4 + 5 + 7 =  22</a:t>
            </a:r>
          </a:p>
          <a:p>
            <a:pPr algn="ctr"/>
            <a:endParaRPr lang="en-IE" sz="2000" dirty="0"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The significance test uses these numbers, </a:t>
            </a:r>
          </a:p>
          <a:p>
            <a:pPr algn="ctr"/>
            <a:r>
              <a:rPr lang="en-IE" sz="2000" u="sng" dirty="0">
                <a:latin typeface="Helvetica" pitchFamily="2" charset="0"/>
              </a:rPr>
              <a:t>not</a:t>
            </a:r>
            <a:r>
              <a:rPr lang="en-IE" sz="2000" dirty="0">
                <a:latin typeface="Helvetica" pitchFamily="2" charset="0"/>
              </a:rPr>
              <a:t> the differences between the means.</a:t>
            </a: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</p:spTree>
    <p:extLst>
      <p:ext uri="{BB962C8B-B14F-4D97-AF65-F5344CB8AC3E}">
        <p14:creationId xmlns:p14="http://schemas.microsoft.com/office/powerpoint/2010/main" val="1046389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271531" y="610130"/>
            <a:ext cx="82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Mann Whitney U test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637738" y="1256461"/>
            <a:ext cx="78055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Helvetica" pitchFamily="2" charset="0"/>
              </a:rPr>
              <a:t>Both Welch's and students t-tests assume both groups have a normal distributions. </a:t>
            </a:r>
          </a:p>
          <a:p>
            <a:pPr algn="ctr"/>
            <a:endParaRPr lang="en-IE" sz="2000" dirty="0"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The Mann Whitney U </a:t>
            </a:r>
            <a:r>
              <a:rPr lang="en-IE" sz="2000" u="sng" dirty="0">
                <a:latin typeface="Helvetica" pitchFamily="2" charset="0"/>
              </a:rPr>
              <a:t>does not </a:t>
            </a:r>
            <a:r>
              <a:rPr lang="en-IE" sz="2000" dirty="0">
                <a:latin typeface="Helvetica" pitchFamily="2" charset="0"/>
              </a:rPr>
              <a:t>compare the mean differences of two groups it compares the rank sum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b="1" dirty="0">
                <a:solidFill>
                  <a:schemeClr val="accent2"/>
                </a:solidFill>
                <a:latin typeface="Helvetica" pitchFamily="2" charset="0"/>
              </a:rPr>
              <a:t>We than calculate U values using the R values and sample size n for each group 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  <p:pic>
        <p:nvPicPr>
          <p:cNvPr id="35842" name="Picture 2" descr="Mann Whitney Testing with Minitab → Lean Sigma Corporation">
            <a:extLst>
              <a:ext uri="{FF2B5EF4-FFF2-40B4-BE49-F238E27FC236}">
                <a16:creationId xmlns:a16="http://schemas.microsoft.com/office/drawing/2014/main" id="{E03B178F-8BF5-95DF-1623-20E8067F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03" y="3907059"/>
            <a:ext cx="4596300" cy="23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736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271531" y="610130"/>
            <a:ext cx="82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Mann Whitney U test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637738" y="1256461"/>
            <a:ext cx="78055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Helvetica" pitchFamily="2" charset="0"/>
              </a:rPr>
              <a:t>Both Welch's and students t-tests assume both groups have a normal distributions. </a:t>
            </a:r>
          </a:p>
          <a:p>
            <a:pPr algn="ctr"/>
            <a:endParaRPr lang="en-IE" sz="2000" dirty="0">
              <a:latin typeface="Helvetica" pitchFamily="2" charset="0"/>
            </a:endParaRPr>
          </a:p>
          <a:p>
            <a:pPr algn="ctr"/>
            <a:r>
              <a:rPr lang="en-IE" sz="2000" dirty="0">
                <a:latin typeface="Helvetica" pitchFamily="2" charset="0"/>
              </a:rPr>
              <a:t>The Mann Whitney U </a:t>
            </a:r>
            <a:r>
              <a:rPr lang="en-IE" sz="2000" u="sng" dirty="0">
                <a:latin typeface="Helvetica" pitchFamily="2" charset="0"/>
              </a:rPr>
              <a:t>does not </a:t>
            </a:r>
            <a:r>
              <a:rPr lang="en-IE" sz="2000" dirty="0">
                <a:latin typeface="Helvetica" pitchFamily="2" charset="0"/>
              </a:rPr>
              <a:t>compare the mean differences of two groups it compares the rank sum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b="1" dirty="0">
                <a:solidFill>
                  <a:schemeClr val="accent2"/>
                </a:solidFill>
                <a:latin typeface="Helvetica" pitchFamily="2" charset="0"/>
              </a:rPr>
              <a:t>We than calculate two U values using the R values and sample size n for each group and pick the smallest value 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  <p:pic>
        <p:nvPicPr>
          <p:cNvPr id="35842" name="Picture 2" descr="Mann Whitney Testing with Minitab → Lean Sigma Corporation">
            <a:extLst>
              <a:ext uri="{FF2B5EF4-FFF2-40B4-BE49-F238E27FC236}">
                <a16:creationId xmlns:a16="http://schemas.microsoft.com/office/drawing/2014/main" id="{E03B178F-8BF5-95DF-1623-20E8067F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03" y="3907059"/>
            <a:ext cx="4596300" cy="23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8439E1-ABDA-8082-61B6-8E2E2107A619}"/>
              </a:ext>
            </a:extLst>
          </p:cNvPr>
          <p:cNvSpPr/>
          <p:nvPr/>
        </p:nvSpPr>
        <p:spPr>
          <a:xfrm>
            <a:off x="2994992" y="4272193"/>
            <a:ext cx="702365" cy="54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17166-A4F3-3BF5-8C62-2125DBAE742F}"/>
              </a:ext>
            </a:extLst>
          </p:cNvPr>
          <p:cNvSpPr txBox="1"/>
          <p:nvPr/>
        </p:nvSpPr>
        <p:spPr>
          <a:xfrm>
            <a:off x="2954624" y="4207132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(6)(6)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071455-1848-3D6E-CC94-7DD913507E27}"/>
              </a:ext>
            </a:extLst>
          </p:cNvPr>
          <p:cNvSpPr/>
          <p:nvPr/>
        </p:nvSpPr>
        <p:spPr>
          <a:xfrm>
            <a:off x="3867469" y="4125329"/>
            <a:ext cx="460692" cy="31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BE24B6-1684-8B5D-C600-C0B7E27B7620}"/>
              </a:ext>
            </a:extLst>
          </p:cNvPr>
          <p:cNvSpPr/>
          <p:nvPr/>
        </p:nvSpPr>
        <p:spPr>
          <a:xfrm>
            <a:off x="4444866" y="4050141"/>
            <a:ext cx="460692" cy="39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54061A-3F2F-CE98-D099-8AE199CFB95F}"/>
              </a:ext>
            </a:extLst>
          </p:cNvPr>
          <p:cNvSpPr txBox="1"/>
          <p:nvPr/>
        </p:nvSpPr>
        <p:spPr>
          <a:xfrm>
            <a:off x="4421265" y="39863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766642-D22A-D80E-DF41-6D18EE11E521}"/>
              </a:ext>
            </a:extLst>
          </p:cNvPr>
          <p:cNvSpPr/>
          <p:nvPr/>
        </p:nvSpPr>
        <p:spPr>
          <a:xfrm>
            <a:off x="5810484" y="4156568"/>
            <a:ext cx="702365" cy="54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26423-6070-FCD6-19CE-B3E10F82702E}"/>
              </a:ext>
            </a:extLst>
          </p:cNvPr>
          <p:cNvSpPr txBox="1"/>
          <p:nvPr/>
        </p:nvSpPr>
        <p:spPr>
          <a:xfrm>
            <a:off x="5873529" y="420811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58BB35-14B1-F911-00A9-C4339A4362A1}"/>
              </a:ext>
            </a:extLst>
          </p:cNvPr>
          <p:cNvSpPr txBox="1"/>
          <p:nvPr/>
        </p:nvSpPr>
        <p:spPr>
          <a:xfrm>
            <a:off x="6425849" y="4217179"/>
            <a:ext cx="562975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=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AC60FD-AE8F-A124-8702-A8BF954FFC3B}"/>
              </a:ext>
            </a:extLst>
          </p:cNvPr>
          <p:cNvSpPr/>
          <p:nvPr/>
        </p:nvSpPr>
        <p:spPr>
          <a:xfrm>
            <a:off x="3032001" y="5601647"/>
            <a:ext cx="702365" cy="54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04B49A-C9AE-6CB5-1124-020D37344020}"/>
              </a:ext>
            </a:extLst>
          </p:cNvPr>
          <p:cNvSpPr txBox="1"/>
          <p:nvPr/>
        </p:nvSpPr>
        <p:spPr>
          <a:xfrm>
            <a:off x="2991633" y="5536586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(6)(6)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D5C129-ADD3-707B-F09A-8A05C844E767}"/>
              </a:ext>
            </a:extLst>
          </p:cNvPr>
          <p:cNvSpPr/>
          <p:nvPr/>
        </p:nvSpPr>
        <p:spPr>
          <a:xfrm>
            <a:off x="3904478" y="5454783"/>
            <a:ext cx="460692" cy="31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78AC2-3AC9-8879-3A5E-21B778B6504C}"/>
              </a:ext>
            </a:extLst>
          </p:cNvPr>
          <p:cNvSpPr/>
          <p:nvPr/>
        </p:nvSpPr>
        <p:spPr>
          <a:xfrm>
            <a:off x="4602409" y="5379595"/>
            <a:ext cx="340158" cy="39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3E8573-1983-2062-7924-C79D0EC49253}"/>
              </a:ext>
            </a:extLst>
          </p:cNvPr>
          <p:cNvSpPr txBox="1"/>
          <p:nvPr/>
        </p:nvSpPr>
        <p:spPr>
          <a:xfrm>
            <a:off x="4562026" y="53729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D75697-F745-359F-4E85-F1E732132601}"/>
              </a:ext>
            </a:extLst>
          </p:cNvPr>
          <p:cNvSpPr txBox="1"/>
          <p:nvPr/>
        </p:nvSpPr>
        <p:spPr>
          <a:xfrm>
            <a:off x="3990476" y="39899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2F9D55-F050-C641-66C2-7E53E7026E8F}"/>
              </a:ext>
            </a:extLst>
          </p:cNvPr>
          <p:cNvSpPr txBox="1"/>
          <p:nvPr/>
        </p:nvSpPr>
        <p:spPr>
          <a:xfrm>
            <a:off x="4011146" y="53481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E1CAA3-8FBD-571A-5E4F-74A952E2E040}"/>
              </a:ext>
            </a:extLst>
          </p:cNvPr>
          <p:cNvSpPr/>
          <p:nvPr/>
        </p:nvSpPr>
        <p:spPr>
          <a:xfrm>
            <a:off x="5921636" y="5527557"/>
            <a:ext cx="702365" cy="548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182366-D6CB-5D95-EEBE-932DAC066781}"/>
              </a:ext>
            </a:extLst>
          </p:cNvPr>
          <p:cNvSpPr txBox="1"/>
          <p:nvPr/>
        </p:nvSpPr>
        <p:spPr>
          <a:xfrm>
            <a:off x="5913841" y="553658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22</a:t>
            </a:r>
          </a:p>
        </p:txBody>
      </p:sp>
      <p:sp>
        <p:nvSpPr>
          <p:cNvPr id="35840" name="TextBox 35839">
            <a:extLst>
              <a:ext uri="{FF2B5EF4-FFF2-40B4-BE49-F238E27FC236}">
                <a16:creationId xmlns:a16="http://schemas.microsoft.com/office/drawing/2014/main" id="{B763BFFD-8661-F0F8-5614-0085813FCB37}"/>
              </a:ext>
            </a:extLst>
          </p:cNvPr>
          <p:cNvSpPr txBox="1"/>
          <p:nvPr/>
        </p:nvSpPr>
        <p:spPr>
          <a:xfrm>
            <a:off x="6445166" y="5558658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35</a:t>
            </a:r>
          </a:p>
        </p:txBody>
      </p:sp>
      <p:cxnSp>
        <p:nvCxnSpPr>
          <p:cNvPr id="35844" name="Straight Arrow Connector 35843">
            <a:extLst>
              <a:ext uri="{FF2B5EF4-FFF2-40B4-BE49-F238E27FC236}">
                <a16:creationId xmlns:a16="http://schemas.microsoft.com/office/drawing/2014/main" id="{2FB77F10-4D74-83BD-3950-8F41644FB6D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670459" y="3800836"/>
            <a:ext cx="36878" cy="4163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55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271531" y="610130"/>
            <a:ext cx="821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Mann Whitney U test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637738" y="1256461"/>
            <a:ext cx="78055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000" b="1" dirty="0">
              <a:latin typeface="Helvetica" pitchFamily="2" charset="0"/>
            </a:endParaRPr>
          </a:p>
          <a:p>
            <a:pPr algn="ctr"/>
            <a:r>
              <a:rPr lang="en-IE" sz="2000" b="1" dirty="0">
                <a:latin typeface="Helvetica" pitchFamily="2" charset="0"/>
              </a:rPr>
              <a:t>We than calculate two U values using the R values and sample size n for each group and pick the smallest value</a:t>
            </a:r>
          </a:p>
          <a:p>
            <a:pPr algn="ctr"/>
            <a:endParaRPr lang="en-IE" sz="2000" b="1" dirty="0">
              <a:latin typeface="Helvetica" pitchFamily="2" charset="0"/>
            </a:endParaRPr>
          </a:p>
          <a:p>
            <a:pPr algn="ctr"/>
            <a:r>
              <a:rPr lang="en-IE" sz="2000" b="1" dirty="0">
                <a:latin typeface="Helvetica" pitchFamily="2" charset="0"/>
              </a:rPr>
              <a:t>We then compare the smaller value to the expected value U and standard error values, which are both calculated using the sample sizes to get a z value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65C001-91EA-35F7-A030-42D8C118B225}"/>
                  </a:ext>
                </a:extLst>
              </p:cNvPr>
              <p:cNvSpPr txBox="1"/>
              <p:nvPr/>
            </p:nvSpPr>
            <p:spPr>
              <a:xfrm>
                <a:off x="3371401" y="3627353"/>
                <a:ext cx="2338204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6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65C001-91EA-35F7-A030-42D8C118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01" y="3627353"/>
                <a:ext cx="2338204" cy="484043"/>
              </a:xfrm>
              <a:prstGeom prst="rect">
                <a:avLst/>
              </a:prstGeom>
              <a:blipFill>
                <a:blip r:embed="rId3"/>
                <a:stretch>
                  <a:fillRect l="-2162" r="-108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41" name="TextBox 35840">
                <a:extLst>
                  <a:ext uri="{FF2B5EF4-FFF2-40B4-BE49-F238E27FC236}">
                    <a16:creationId xmlns:a16="http://schemas.microsoft.com/office/drawing/2014/main" id="{0739491E-A9EE-7D0B-E689-31AAA4E31FCB}"/>
                  </a:ext>
                </a:extLst>
              </p:cNvPr>
              <p:cNvSpPr txBox="1"/>
              <p:nvPr/>
            </p:nvSpPr>
            <p:spPr>
              <a:xfrm>
                <a:off x="2555710" y="4245322"/>
                <a:ext cx="4500014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Standard error of U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1)(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2)(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2+1)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= 6.2</a:t>
                </a:r>
              </a:p>
            </p:txBody>
          </p:sp>
        </mc:Choice>
        <mc:Fallback xmlns="">
          <p:sp>
            <p:nvSpPr>
              <p:cNvPr id="35841" name="TextBox 35840">
                <a:extLst>
                  <a:ext uri="{FF2B5EF4-FFF2-40B4-BE49-F238E27FC236}">
                    <a16:creationId xmlns:a16="http://schemas.microsoft.com/office/drawing/2014/main" id="{0739491E-A9EE-7D0B-E689-31AAA4E3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10" y="4245322"/>
                <a:ext cx="4500014" cy="656013"/>
              </a:xfrm>
              <a:prstGeom prst="rect">
                <a:avLst/>
              </a:prstGeom>
              <a:blipFill>
                <a:blip r:embed="rId4"/>
                <a:stretch>
                  <a:fillRect l="-112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TextBox 35842">
                <a:extLst>
                  <a:ext uri="{FF2B5EF4-FFF2-40B4-BE49-F238E27FC236}">
                    <a16:creationId xmlns:a16="http://schemas.microsoft.com/office/drawing/2014/main" id="{04FE7ABF-FEB3-2C48-E65D-0634D56220B9}"/>
                  </a:ext>
                </a:extLst>
              </p:cNvPr>
              <p:cNvSpPr txBox="1"/>
              <p:nvPr/>
            </p:nvSpPr>
            <p:spPr>
              <a:xfrm>
                <a:off x="2436818" y="5085924"/>
                <a:ext cx="4449360" cy="49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Z-value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𝑒𝑥𝑝𝑒𝑐𝑡𝑒𝑑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Standard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error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6.2</m:t>
                        </m:r>
                      </m:den>
                    </m:f>
                  </m:oMath>
                </a14:m>
                <a:r>
                  <a:rPr lang="en-US" dirty="0"/>
                  <a:t> = -0.8 </a:t>
                </a:r>
              </a:p>
            </p:txBody>
          </p:sp>
        </mc:Choice>
        <mc:Fallback xmlns="">
          <p:sp>
            <p:nvSpPr>
              <p:cNvPr id="35843" name="TextBox 35842">
                <a:extLst>
                  <a:ext uri="{FF2B5EF4-FFF2-40B4-BE49-F238E27FC236}">
                    <a16:creationId xmlns:a16="http://schemas.microsoft.com/office/drawing/2014/main" id="{04FE7ABF-FEB3-2C48-E65D-0634D562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18" y="5085924"/>
                <a:ext cx="4449360" cy="491994"/>
              </a:xfrm>
              <a:prstGeom prst="rect">
                <a:avLst/>
              </a:prstGeom>
              <a:blipFill>
                <a:blip r:embed="rId5"/>
                <a:stretch>
                  <a:fillRect l="-14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5" name="TextBox 35844">
            <a:extLst>
              <a:ext uri="{FF2B5EF4-FFF2-40B4-BE49-F238E27FC236}">
                <a16:creationId xmlns:a16="http://schemas.microsoft.com/office/drawing/2014/main" id="{8C3D2738-17EE-ECF6-8672-9DF564F73F79}"/>
              </a:ext>
            </a:extLst>
          </p:cNvPr>
          <p:cNvSpPr txBox="1"/>
          <p:nvPr/>
        </p:nvSpPr>
        <p:spPr>
          <a:xfrm>
            <a:off x="840543" y="5838915"/>
            <a:ext cx="7310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>
                <a:latin typeface="Helvetica" pitchFamily="2" charset="0"/>
              </a:rPr>
              <a:t>We can then get a p-value by comparing this Z-value to a table or</a:t>
            </a:r>
          </a:p>
          <a:p>
            <a:pPr algn="ctr"/>
            <a:r>
              <a:rPr lang="en-IE" b="1" dirty="0">
                <a:latin typeface="Helvetica" pitchFamily="2" charset="0"/>
              </a:rPr>
              <a:t>Distribution like we did in the students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53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441560" y="530093"/>
            <a:ext cx="8089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This is a lot of work so we can leave R do all the heavy lifting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5223-D2AB-B7BA-E208-F9A16800C479}"/>
              </a:ext>
            </a:extLst>
          </p:cNvPr>
          <p:cNvSpPr txBox="1"/>
          <p:nvPr/>
        </p:nvSpPr>
        <p:spPr>
          <a:xfrm>
            <a:off x="637738" y="1256461"/>
            <a:ext cx="78055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b="1" dirty="0">
                <a:solidFill>
                  <a:schemeClr val="accent2"/>
                </a:solidFill>
                <a:latin typeface="Helvetica" pitchFamily="2" charset="0"/>
              </a:rPr>
              <a:t>We than calculate two U values using the R values and sample size n for each group and pick the smallest value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r>
              <a:rPr lang="en-IE" sz="2000" b="1" dirty="0">
                <a:solidFill>
                  <a:schemeClr val="accent2"/>
                </a:solidFill>
                <a:latin typeface="Helvetica" pitchFamily="2" charset="0"/>
              </a:rPr>
              <a:t>And compare the smaller value to the expected value U and standard error values, which are both calculated using the sample sizes.</a:t>
            </a: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b="1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  <a:p>
            <a:pPr algn="ctr"/>
            <a:endParaRPr lang="en-IE" sz="2000" dirty="0">
              <a:solidFill>
                <a:schemeClr val="accent2"/>
              </a:solidFill>
              <a:latin typeface="Helvetica" pitchFamily="2" charset="0"/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65C001-91EA-35F7-A030-42D8C118B225}"/>
                  </a:ext>
                </a:extLst>
              </p:cNvPr>
              <p:cNvSpPr txBox="1"/>
              <p:nvPr/>
            </p:nvSpPr>
            <p:spPr>
              <a:xfrm>
                <a:off x="3371401" y="3680361"/>
                <a:ext cx="2338204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6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E65C001-91EA-35F7-A030-42D8C118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01" y="3680361"/>
                <a:ext cx="2338204" cy="484043"/>
              </a:xfrm>
              <a:prstGeom prst="rect">
                <a:avLst/>
              </a:prstGeom>
              <a:blipFill>
                <a:blip r:embed="rId3"/>
                <a:stretch>
                  <a:fillRect l="-2162" r="-108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41" name="TextBox 35840">
                <a:extLst>
                  <a:ext uri="{FF2B5EF4-FFF2-40B4-BE49-F238E27FC236}">
                    <a16:creationId xmlns:a16="http://schemas.microsoft.com/office/drawing/2014/main" id="{0739491E-A9EE-7D0B-E689-31AAA4E31FCB}"/>
                  </a:ext>
                </a:extLst>
              </p:cNvPr>
              <p:cNvSpPr txBox="1"/>
              <p:nvPr/>
            </p:nvSpPr>
            <p:spPr>
              <a:xfrm>
                <a:off x="2555710" y="4298330"/>
                <a:ext cx="4500014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Standard error of U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1)(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2)(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2+1)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= 6.2</a:t>
                </a:r>
              </a:p>
            </p:txBody>
          </p:sp>
        </mc:Choice>
        <mc:Fallback xmlns="">
          <p:sp>
            <p:nvSpPr>
              <p:cNvPr id="35841" name="TextBox 35840">
                <a:extLst>
                  <a:ext uri="{FF2B5EF4-FFF2-40B4-BE49-F238E27FC236}">
                    <a16:creationId xmlns:a16="http://schemas.microsoft.com/office/drawing/2014/main" id="{0739491E-A9EE-7D0B-E689-31AAA4E3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10" y="4298330"/>
                <a:ext cx="4500014" cy="656013"/>
              </a:xfrm>
              <a:prstGeom prst="rect">
                <a:avLst/>
              </a:prstGeom>
              <a:blipFill>
                <a:blip r:embed="rId4"/>
                <a:stretch>
                  <a:fillRect l="-1127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TextBox 35842">
                <a:extLst>
                  <a:ext uri="{FF2B5EF4-FFF2-40B4-BE49-F238E27FC236}">
                    <a16:creationId xmlns:a16="http://schemas.microsoft.com/office/drawing/2014/main" id="{04FE7ABF-FEB3-2C48-E65D-0634D56220B9}"/>
                  </a:ext>
                </a:extLst>
              </p:cNvPr>
              <p:cNvSpPr txBox="1"/>
              <p:nvPr/>
            </p:nvSpPr>
            <p:spPr>
              <a:xfrm>
                <a:off x="2436818" y="5138932"/>
                <a:ext cx="4449360" cy="49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Z-value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𝑒𝑥𝑝𝑒𝑐𝑡𝑒𝑑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Standard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error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U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6.2</m:t>
                        </m:r>
                      </m:den>
                    </m:f>
                  </m:oMath>
                </a14:m>
                <a:r>
                  <a:rPr lang="en-US" dirty="0"/>
                  <a:t> = -0.8 </a:t>
                </a:r>
              </a:p>
            </p:txBody>
          </p:sp>
        </mc:Choice>
        <mc:Fallback xmlns="">
          <p:sp>
            <p:nvSpPr>
              <p:cNvPr id="35843" name="TextBox 35842">
                <a:extLst>
                  <a:ext uri="{FF2B5EF4-FFF2-40B4-BE49-F238E27FC236}">
                    <a16:creationId xmlns:a16="http://schemas.microsoft.com/office/drawing/2014/main" id="{04FE7ABF-FEB3-2C48-E65D-0634D562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18" y="5138932"/>
                <a:ext cx="4449360" cy="491994"/>
              </a:xfrm>
              <a:prstGeom prst="rect">
                <a:avLst/>
              </a:prstGeom>
              <a:blipFill>
                <a:blip r:embed="rId5"/>
                <a:stretch>
                  <a:fillRect l="-14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5" name="TextBox 35844">
            <a:extLst>
              <a:ext uri="{FF2B5EF4-FFF2-40B4-BE49-F238E27FC236}">
                <a16:creationId xmlns:a16="http://schemas.microsoft.com/office/drawing/2014/main" id="{8C3D2738-17EE-ECF6-8672-9DF564F73F79}"/>
              </a:ext>
            </a:extLst>
          </p:cNvPr>
          <p:cNvSpPr txBox="1"/>
          <p:nvPr/>
        </p:nvSpPr>
        <p:spPr>
          <a:xfrm>
            <a:off x="949547" y="5838915"/>
            <a:ext cx="7092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>
                <a:solidFill>
                  <a:schemeClr val="accent2"/>
                </a:solidFill>
                <a:latin typeface="Helvetica" pitchFamily="2" charset="0"/>
              </a:rPr>
              <a:t>We can then get a p-value by comparing this value to a table or</a:t>
            </a:r>
          </a:p>
          <a:p>
            <a:pPr algn="ctr"/>
            <a:r>
              <a:rPr lang="en-IE" b="1" dirty="0">
                <a:solidFill>
                  <a:schemeClr val="accent2"/>
                </a:solidFill>
                <a:latin typeface="Helvetica" pitchFamily="2" charset="0"/>
              </a:rPr>
              <a:t>Distribution like we did in the students t-test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7E0842-23B6-702C-5A3E-3E334343E650}"/>
              </a:ext>
            </a:extLst>
          </p:cNvPr>
          <p:cNvSpPr/>
          <p:nvPr/>
        </p:nvSpPr>
        <p:spPr>
          <a:xfrm>
            <a:off x="608527" y="1643270"/>
            <a:ext cx="7704083" cy="4900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890" name="Picture 2" descr="Confused Face Meme Posters for Sale | Redbubble">
            <a:extLst>
              <a:ext uri="{FF2B5EF4-FFF2-40B4-BE49-F238E27FC236}">
                <a16:creationId xmlns:a16="http://schemas.microsoft.com/office/drawing/2014/main" id="{E48E4EC3-BA99-26C4-51EF-B5A306BE3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9" t="18018" r="9227" b="18321"/>
          <a:stretch/>
        </p:blipFill>
        <p:spPr bwMode="auto">
          <a:xfrm>
            <a:off x="2845374" y="1606050"/>
            <a:ext cx="3390257" cy="267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Image result for Idea">
            <a:extLst>
              <a:ext uri="{FF2B5EF4-FFF2-40B4-BE49-F238E27FC236}">
                <a16:creationId xmlns:a16="http://schemas.microsoft.com/office/drawing/2014/main" id="{BFFF6B17-1A9B-4B49-9CAE-8082E84ADE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6282"/>
          <a:stretch/>
        </p:blipFill>
        <p:spPr bwMode="auto">
          <a:xfrm>
            <a:off x="7038268" y="427969"/>
            <a:ext cx="1160497" cy="11823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Rectangle 5">
            <a:extLst>
              <a:ext uri="{FF2B5EF4-FFF2-40B4-BE49-F238E27FC236}">
                <a16:creationId xmlns:a16="http://schemas.microsoft.com/office/drawing/2014/main" id="{779161FA-2B5C-8B49-A55D-904F42B8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142" y="803335"/>
            <a:ext cx="26521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Forming your hypothesis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BD09E9-854C-6840-8AB8-6D6AB810E94E}"/>
              </a:ext>
            </a:extLst>
          </p:cNvPr>
          <p:cNvSpPr/>
          <p:nvPr/>
        </p:nvSpPr>
        <p:spPr>
          <a:xfrm>
            <a:off x="4143867" y="407774"/>
            <a:ext cx="6949298" cy="1307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1715563"/>
            <a:ext cx="3200400" cy="51424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2DEA31-BC33-9945-9337-6DFD546D03E2}"/>
              </a:ext>
            </a:extLst>
          </p:cNvPr>
          <p:cNvSpPr/>
          <p:nvPr/>
        </p:nvSpPr>
        <p:spPr>
          <a:xfrm>
            <a:off x="0" y="137717"/>
            <a:ext cx="3068209" cy="1604350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867DE6-7855-AC48-B6BD-CD86699BA6B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804984" y="1303639"/>
            <a:ext cx="2348749" cy="113774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19FF08-C9CA-1B4D-99DC-F23289F47AA1}"/>
              </a:ext>
            </a:extLst>
          </p:cNvPr>
          <p:cNvSpPr txBox="1"/>
          <p:nvPr/>
        </p:nvSpPr>
        <p:spPr>
          <a:xfrm>
            <a:off x="5153733" y="2256716"/>
            <a:ext cx="479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Make some observations about the world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314E5-5298-1E44-88EB-4956E4050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8"/>
          <a:stretch/>
        </p:blipFill>
        <p:spPr>
          <a:xfrm>
            <a:off x="3988904" y="3571415"/>
            <a:ext cx="4655989" cy="3347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85E407-37EB-0847-8EBA-ED89E4A2B3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1" t="-1" r="24176" b="-1"/>
          <a:stretch/>
        </p:blipFill>
        <p:spPr>
          <a:xfrm flipH="1">
            <a:off x="7020661" y="3569744"/>
            <a:ext cx="4218279" cy="3317117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246350-FED5-D749-A1EE-1E7FA8C0A155}"/>
              </a:ext>
            </a:extLst>
          </p:cNvPr>
          <p:cNvCxnSpPr>
            <a:cxnSpLocks/>
          </p:cNvCxnSpPr>
          <p:nvPr/>
        </p:nvCxnSpPr>
        <p:spPr>
          <a:xfrm flipH="1">
            <a:off x="6800144" y="3337247"/>
            <a:ext cx="1759310" cy="3835614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945017-FEE0-CD4D-AD89-FA53E3DAFD53}"/>
              </a:ext>
            </a:extLst>
          </p:cNvPr>
          <p:cNvSpPr txBox="1"/>
          <p:nvPr/>
        </p:nvSpPr>
        <p:spPr>
          <a:xfrm>
            <a:off x="3993498" y="2921183"/>
            <a:ext cx="72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observation: Coral reef communities are more diverse compared to deep sea communities.</a:t>
            </a:r>
          </a:p>
        </p:txBody>
      </p:sp>
    </p:spTree>
    <p:extLst>
      <p:ext uri="{BB962C8B-B14F-4D97-AF65-F5344CB8AC3E}">
        <p14:creationId xmlns:p14="http://schemas.microsoft.com/office/powerpoint/2010/main" val="3470227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7D0AC7F-2771-D330-C1A5-34EFEA8F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22"/>
          <a:stretch/>
        </p:blipFill>
        <p:spPr>
          <a:xfrm>
            <a:off x="543086" y="2183032"/>
            <a:ext cx="8012961" cy="3361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441560" y="530093"/>
            <a:ext cx="8089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latin typeface="Helvetica" pitchFamily="2" charset="0"/>
              </a:rPr>
              <a:t>This is a lot of work so we can leave R do all the heavy lifting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</p:spTree>
    <p:extLst>
      <p:ext uri="{BB962C8B-B14F-4D97-AF65-F5344CB8AC3E}">
        <p14:creationId xmlns:p14="http://schemas.microsoft.com/office/powerpoint/2010/main" val="176184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7D0AC7F-2771-D330-C1A5-34EFEA8F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22"/>
          <a:stretch/>
        </p:blipFill>
        <p:spPr>
          <a:xfrm>
            <a:off x="509046" y="2631164"/>
            <a:ext cx="8012961" cy="3361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A890-8A88-0195-3A29-24ACBAA73CD6}"/>
              </a:ext>
            </a:extLst>
          </p:cNvPr>
          <p:cNvSpPr txBox="1"/>
          <p:nvPr/>
        </p:nvSpPr>
        <p:spPr>
          <a:xfrm>
            <a:off x="451361" y="590649"/>
            <a:ext cx="8089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latin typeface="Helvetica" pitchFamily="2" charset="0"/>
              </a:rPr>
              <a:t>Mann Whitney U test is more likely to have type II errors (its harder to reject the null with this test).</a:t>
            </a:r>
          </a:p>
          <a:p>
            <a:pPr algn="ctr"/>
            <a:endParaRPr lang="en-IE" sz="2400" b="1" dirty="0">
              <a:latin typeface="Helvetica" pitchFamily="2" charset="0"/>
            </a:endParaRPr>
          </a:p>
          <a:p>
            <a:pPr algn="ctr"/>
            <a:r>
              <a:rPr lang="en-IE" sz="2400" b="1" dirty="0">
                <a:latin typeface="Helvetica" pitchFamily="2" charset="0"/>
              </a:rPr>
              <a:t>However, as long as the distributions between the two groups is similar it’s a safe bet to use as a test.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1CCCA-31C0-11F2-A572-06D64E132A66}"/>
              </a:ext>
            </a:extLst>
          </p:cNvPr>
          <p:cNvSpPr/>
          <p:nvPr/>
        </p:nvSpPr>
        <p:spPr>
          <a:xfrm>
            <a:off x="397954" y="471631"/>
            <a:ext cx="8195962" cy="6196262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2" descr="Guinness Pint (Delivery Only) – Doyles Bar Ferns">
            <a:extLst>
              <a:ext uri="{FF2B5EF4-FFF2-40B4-BE49-F238E27FC236}">
                <a16:creationId xmlns:a16="http://schemas.microsoft.com/office/drawing/2014/main" id="{9C7FEED5-53DE-1E1B-7505-AFF822149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5516783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uinness Pint (Delivery Only) – Doyles Bar Ferns">
            <a:extLst>
              <a:ext uri="{FF2B5EF4-FFF2-40B4-BE49-F238E27FC236}">
                <a16:creationId xmlns:a16="http://schemas.microsoft.com/office/drawing/2014/main" id="{7469FA89-0553-1A2F-3516-2C79C50F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5513355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uinness Pint (Delivery Only) – Doyles Bar Ferns">
            <a:extLst>
              <a:ext uri="{FF2B5EF4-FFF2-40B4-BE49-F238E27FC236}">
                <a16:creationId xmlns:a16="http://schemas.microsoft.com/office/drawing/2014/main" id="{741A6167-68B8-116D-6295-7D374C5E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549106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uinness Pint (Delivery Only) – Doyles Bar Ferns">
            <a:extLst>
              <a:ext uri="{FF2B5EF4-FFF2-40B4-BE49-F238E27FC236}">
                <a16:creationId xmlns:a16="http://schemas.microsoft.com/office/drawing/2014/main" id="{3A5382D3-DBC1-A9A2-14F0-5EA62ED55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4275621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79B4A9ED-A38B-17CD-7C00-0F038FE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427219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43AEAE3E-7E7B-89EC-2A32-AEED0DDA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424990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AAE2490-D432-1EBF-82C8-63D431AB46D4}"/>
              </a:ext>
            </a:extLst>
          </p:cNvPr>
          <p:cNvSpPr/>
          <p:nvPr/>
        </p:nvSpPr>
        <p:spPr>
          <a:xfrm>
            <a:off x="8794026" y="3717657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69726503-F3C1-636B-6C43-EC943CEA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225073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uinness Pint (Delivery Only) – Doyles Bar Ferns">
            <a:extLst>
              <a:ext uri="{FF2B5EF4-FFF2-40B4-BE49-F238E27FC236}">
                <a16:creationId xmlns:a16="http://schemas.microsoft.com/office/drawing/2014/main" id="{AE83B402-0C17-155C-D21E-50436116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224731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nness Pint (Delivery Only) – Doyles Bar Ferns">
            <a:extLst>
              <a:ext uri="{FF2B5EF4-FFF2-40B4-BE49-F238E27FC236}">
                <a16:creationId xmlns:a16="http://schemas.microsoft.com/office/drawing/2014/main" id="{7B7FDD09-7B36-907D-48B7-0E9C010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2225023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uinness Pint (Delivery Only) – Doyles Bar Ferns">
            <a:extLst>
              <a:ext uri="{FF2B5EF4-FFF2-40B4-BE49-F238E27FC236}">
                <a16:creationId xmlns:a16="http://schemas.microsoft.com/office/drawing/2014/main" id="{BE2E542E-78EC-E4A7-5FC3-379137EB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1009576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uinness Pint (Delivery Only) – Doyles Bar Ferns">
            <a:extLst>
              <a:ext uri="{FF2B5EF4-FFF2-40B4-BE49-F238E27FC236}">
                <a16:creationId xmlns:a16="http://schemas.microsoft.com/office/drawing/2014/main" id="{5D30BA5F-3831-A77B-D977-A6B41085E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1006148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uinness Pint (Delivery Only) – Doyles Bar Ferns">
            <a:extLst>
              <a:ext uri="{FF2B5EF4-FFF2-40B4-BE49-F238E27FC236}">
                <a16:creationId xmlns:a16="http://schemas.microsoft.com/office/drawing/2014/main" id="{DA16DE95-04DF-19EE-1B0B-52275D1E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9838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277B9A-C5EF-3892-08D1-5625078DE8C7}"/>
              </a:ext>
            </a:extLst>
          </p:cNvPr>
          <p:cNvSpPr/>
          <p:nvPr/>
        </p:nvSpPr>
        <p:spPr>
          <a:xfrm>
            <a:off x="8823522" y="451612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4E27D-88B1-97D9-AEE4-4F8902CFC653}"/>
              </a:ext>
            </a:extLst>
          </p:cNvPr>
          <p:cNvSpPr txBox="1"/>
          <p:nvPr/>
        </p:nvSpPr>
        <p:spPr>
          <a:xfrm>
            <a:off x="9627799" y="366366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69D3C-B956-A62F-9157-DD092395B224}"/>
              </a:ext>
            </a:extLst>
          </p:cNvPr>
          <p:cNvSpPr txBox="1"/>
          <p:nvPr/>
        </p:nvSpPr>
        <p:spPr>
          <a:xfrm>
            <a:off x="9634651" y="392119"/>
            <a:ext cx="1337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Batch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E17D5-E509-668A-2A3D-1DF45833B3E9}"/>
              </a:ext>
            </a:extLst>
          </p:cNvPr>
          <p:cNvSpPr txBox="1"/>
          <p:nvPr/>
        </p:nvSpPr>
        <p:spPr>
          <a:xfrm>
            <a:off x="9122248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7C8089-5D93-D10D-8BF8-BF0CC5E49D65}"/>
              </a:ext>
            </a:extLst>
          </p:cNvPr>
          <p:cNvSpPr txBox="1"/>
          <p:nvPr/>
        </p:nvSpPr>
        <p:spPr>
          <a:xfrm>
            <a:off x="10087113" y="4769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3BD7F-AD67-CCC6-9A9F-F4CFF9658487}"/>
              </a:ext>
            </a:extLst>
          </p:cNvPr>
          <p:cNvSpPr txBox="1"/>
          <p:nvPr/>
        </p:nvSpPr>
        <p:spPr>
          <a:xfrm>
            <a:off x="11071893" y="479848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C902-D418-D262-FBE5-114A60668C14}"/>
              </a:ext>
            </a:extLst>
          </p:cNvPr>
          <p:cNvSpPr txBox="1"/>
          <p:nvPr/>
        </p:nvSpPr>
        <p:spPr>
          <a:xfrm>
            <a:off x="9117106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B65CA-335C-BDA2-8772-880E86A31094}"/>
              </a:ext>
            </a:extLst>
          </p:cNvPr>
          <p:cNvSpPr txBox="1"/>
          <p:nvPr/>
        </p:nvSpPr>
        <p:spPr>
          <a:xfrm>
            <a:off x="10081971" y="59346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DD02C-9CAC-73EA-AF42-4BACD16A8F28}"/>
              </a:ext>
            </a:extLst>
          </p:cNvPr>
          <p:cNvSpPr txBox="1"/>
          <p:nvPr/>
        </p:nvSpPr>
        <p:spPr>
          <a:xfrm>
            <a:off x="11066751" y="596354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9F2CE-558B-5128-1710-4EF3B78EAF81}"/>
              </a:ext>
            </a:extLst>
          </p:cNvPr>
          <p:cNvSpPr txBox="1"/>
          <p:nvPr/>
        </p:nvSpPr>
        <p:spPr>
          <a:xfrm>
            <a:off x="9157415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09274-F48B-D1FB-BD05-E490E3E3E0B9}"/>
              </a:ext>
            </a:extLst>
          </p:cNvPr>
          <p:cNvSpPr txBox="1"/>
          <p:nvPr/>
        </p:nvSpPr>
        <p:spPr>
          <a:xfrm>
            <a:off x="10122280" y="14840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64335B-2C82-3CD8-25B1-F0B073435F0F}"/>
              </a:ext>
            </a:extLst>
          </p:cNvPr>
          <p:cNvSpPr txBox="1"/>
          <p:nvPr/>
        </p:nvSpPr>
        <p:spPr>
          <a:xfrm>
            <a:off x="11107060" y="151295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B94D7-FDEF-6F30-F0D2-495233A1F9C8}"/>
              </a:ext>
            </a:extLst>
          </p:cNvPr>
          <p:cNvSpPr txBox="1"/>
          <p:nvPr/>
        </p:nvSpPr>
        <p:spPr>
          <a:xfrm>
            <a:off x="9152273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8B6671-F4AA-CA0E-A214-1F8520DA2265}"/>
              </a:ext>
            </a:extLst>
          </p:cNvPr>
          <p:cNvSpPr txBox="1"/>
          <p:nvPr/>
        </p:nvSpPr>
        <p:spPr>
          <a:xfrm>
            <a:off x="10117138" y="26491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056C9-2767-90A5-7F25-D3EC1677ED41}"/>
              </a:ext>
            </a:extLst>
          </p:cNvPr>
          <p:cNvSpPr txBox="1"/>
          <p:nvPr/>
        </p:nvSpPr>
        <p:spPr>
          <a:xfrm>
            <a:off x="11101918" y="267801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193885-5FD6-6F74-74C4-D7F5B1B92B24}"/>
              </a:ext>
            </a:extLst>
          </p:cNvPr>
          <p:cNvSpPr txBox="1"/>
          <p:nvPr/>
        </p:nvSpPr>
        <p:spPr>
          <a:xfrm>
            <a:off x="9854677" y="72916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EFC41-7CF6-26A6-65D1-0BFE641B4823}"/>
              </a:ext>
            </a:extLst>
          </p:cNvPr>
          <p:cNvSpPr txBox="1"/>
          <p:nvPr/>
        </p:nvSpPr>
        <p:spPr>
          <a:xfrm>
            <a:off x="9831380" y="524880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A2FB8-ED91-01C2-A998-082FD8A5A1EA}"/>
              </a:ext>
            </a:extLst>
          </p:cNvPr>
          <p:cNvSpPr txBox="1"/>
          <p:nvPr/>
        </p:nvSpPr>
        <p:spPr>
          <a:xfrm>
            <a:off x="10865397" y="5234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31C20-92CD-56FC-3AAE-2C4CE3FBC972}"/>
              </a:ext>
            </a:extLst>
          </p:cNvPr>
          <p:cNvSpPr txBox="1"/>
          <p:nvPr/>
        </p:nvSpPr>
        <p:spPr>
          <a:xfrm>
            <a:off x="10839457" y="3997144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5295F-118B-B5F3-2BD1-AEDAE86FC69E}"/>
              </a:ext>
            </a:extLst>
          </p:cNvPr>
          <p:cNvSpPr txBox="1"/>
          <p:nvPr/>
        </p:nvSpPr>
        <p:spPr>
          <a:xfrm>
            <a:off x="8852420" y="524192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085AB-2F0C-3329-A797-235D1F5ACC0F}"/>
              </a:ext>
            </a:extLst>
          </p:cNvPr>
          <p:cNvSpPr txBox="1"/>
          <p:nvPr/>
        </p:nvSpPr>
        <p:spPr>
          <a:xfrm>
            <a:off x="8804229" y="3979738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3187B-9846-5034-4B10-83A772208141}"/>
              </a:ext>
            </a:extLst>
          </p:cNvPr>
          <p:cNvSpPr txBox="1"/>
          <p:nvPr/>
        </p:nvSpPr>
        <p:spPr>
          <a:xfrm>
            <a:off x="8352880" y="-46820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A698D-070B-4F8A-6F6B-8C010630F790}"/>
              </a:ext>
            </a:extLst>
          </p:cNvPr>
          <p:cNvSpPr txBox="1"/>
          <p:nvPr/>
        </p:nvSpPr>
        <p:spPr>
          <a:xfrm>
            <a:off x="9888281" y="3982636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FCE9D5-67B2-2561-43F4-5A13BC46809C}"/>
              </a:ext>
            </a:extLst>
          </p:cNvPr>
          <p:cNvSpPr txBox="1"/>
          <p:nvPr/>
        </p:nvSpPr>
        <p:spPr>
          <a:xfrm>
            <a:off x="8852420" y="71055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C9239-1F62-4D0E-6DA9-55C4216EB4FA}"/>
              </a:ext>
            </a:extLst>
          </p:cNvPr>
          <p:cNvSpPr txBox="1"/>
          <p:nvPr/>
        </p:nvSpPr>
        <p:spPr>
          <a:xfrm>
            <a:off x="10888065" y="704830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9B5BF-B5F1-EC77-D781-D3BF4CE2405A}"/>
              </a:ext>
            </a:extLst>
          </p:cNvPr>
          <p:cNvSpPr txBox="1"/>
          <p:nvPr/>
        </p:nvSpPr>
        <p:spPr>
          <a:xfrm>
            <a:off x="10868157" y="197199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137B80-1273-69B9-0215-20A1A89587AF}"/>
              </a:ext>
            </a:extLst>
          </p:cNvPr>
          <p:cNvSpPr txBox="1"/>
          <p:nvPr/>
        </p:nvSpPr>
        <p:spPr>
          <a:xfrm>
            <a:off x="8808728" y="1991710"/>
            <a:ext cx="1056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673299-BADE-A360-0AA5-C76B8F70EE55}"/>
              </a:ext>
            </a:extLst>
          </p:cNvPr>
          <p:cNvSpPr txBox="1"/>
          <p:nvPr/>
        </p:nvSpPr>
        <p:spPr>
          <a:xfrm>
            <a:off x="9865540" y="1998366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Rank 12</a:t>
            </a:r>
          </a:p>
        </p:txBody>
      </p:sp>
    </p:spTree>
    <p:extLst>
      <p:ext uri="{BB962C8B-B14F-4D97-AF65-F5344CB8AC3E}">
        <p14:creationId xmlns:p14="http://schemas.microsoft.com/office/powerpoint/2010/main" val="1243504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3670541" y="0"/>
            <a:ext cx="4850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Paired T-test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740243" y="769441"/>
            <a:ext cx="67115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Sometimes our data is not completely independent </a:t>
            </a:r>
          </a:p>
          <a:p>
            <a:pPr algn="ctr"/>
            <a:r>
              <a:rPr lang="en-US" sz="2400" dirty="0"/>
              <a:t>In one special case it can be called paired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E4432-0FD4-6CD3-AFEF-DEDDCB979ADF}"/>
              </a:ext>
            </a:extLst>
          </p:cNvPr>
          <p:cNvSpPr txBox="1"/>
          <p:nvPr/>
        </p:nvSpPr>
        <p:spPr>
          <a:xfrm>
            <a:off x="545295" y="2374825"/>
            <a:ext cx="555070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If we wanted to compare the finger lengths between my left and right hands we might notice that the values are paired. 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The length of each finger is likely to correspond to the same finger on the other hand.</a:t>
            </a:r>
          </a:p>
          <a:p>
            <a:r>
              <a:rPr lang="en-US" sz="2000" dirty="0">
                <a:latin typeface="Helvetica" pitchFamily="2" charset="0"/>
              </a:rPr>
              <a:t>For example, the left thumb is likely to be similar to the right thumb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We can tell R the data is structure like this by making our t-test paired.</a:t>
            </a:r>
          </a:p>
          <a:p>
            <a:endParaRPr lang="en-US" dirty="0"/>
          </a:p>
        </p:txBody>
      </p:sp>
      <p:pic>
        <p:nvPicPr>
          <p:cNvPr id="41986" name="Picture 2" descr="Two pairs of hands with outstretched fingers">
            <a:extLst>
              <a:ext uri="{FF2B5EF4-FFF2-40B4-BE49-F238E27FC236}">
                <a16:creationId xmlns:a16="http://schemas.microsoft.com/office/drawing/2014/main" id="{C08914D5-74DA-C63E-89DB-11E5ACECB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r="25343"/>
          <a:stretch/>
        </p:blipFill>
        <p:spPr bwMode="auto">
          <a:xfrm>
            <a:off x="5948657" y="1595158"/>
            <a:ext cx="5599927" cy="50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3A375D-DB89-CFA9-1E87-D1FB6E42D2C7}"/>
              </a:ext>
            </a:extLst>
          </p:cNvPr>
          <p:cNvSpPr/>
          <p:nvPr/>
        </p:nvSpPr>
        <p:spPr>
          <a:xfrm>
            <a:off x="397953" y="1815547"/>
            <a:ext cx="11197299" cy="4852345"/>
          </a:xfrm>
          <a:prstGeom prst="roundRect">
            <a:avLst>
              <a:gd name="adj" fmla="val 9094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89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202466" y="451612"/>
            <a:ext cx="821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 Paired t-test</a:t>
            </a:r>
          </a:p>
          <a:p>
            <a:endParaRPr lang="en-US" dirty="0"/>
          </a:p>
        </p:txBody>
      </p:sp>
      <p:pic>
        <p:nvPicPr>
          <p:cNvPr id="1026" name="Picture 2" descr="Guinness Pint (Delivery Only) – Doyles Bar Ferns">
            <a:extLst>
              <a:ext uri="{FF2B5EF4-FFF2-40B4-BE49-F238E27FC236}">
                <a16:creationId xmlns:a16="http://schemas.microsoft.com/office/drawing/2014/main" id="{F5067181-E449-7D88-BAFE-F434FE0C6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2256747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inness Pint (Delivery Only) – Doyles Bar Ferns">
            <a:extLst>
              <a:ext uri="{FF2B5EF4-FFF2-40B4-BE49-F238E27FC236}">
                <a16:creationId xmlns:a16="http://schemas.microsoft.com/office/drawing/2014/main" id="{66D735FB-9FBD-E0A6-B77D-E7E223AD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2253319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uinness Pint (Delivery Only) – Doyles Bar Ferns">
            <a:extLst>
              <a:ext uri="{FF2B5EF4-FFF2-40B4-BE49-F238E27FC236}">
                <a16:creationId xmlns:a16="http://schemas.microsoft.com/office/drawing/2014/main" id="{8269CF21-032F-CDA5-A3EB-AA2CA99E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2231033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uinness Pint (Delivery Only) – Doyles Bar Ferns">
            <a:extLst>
              <a:ext uri="{FF2B5EF4-FFF2-40B4-BE49-F238E27FC236}">
                <a16:creationId xmlns:a16="http://schemas.microsoft.com/office/drawing/2014/main" id="{D5350050-8980-EC43-9DBE-786325D0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26" y="1015585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uinness Pint (Delivery Only) – Doyles Bar Ferns">
            <a:extLst>
              <a:ext uri="{FF2B5EF4-FFF2-40B4-BE49-F238E27FC236}">
                <a16:creationId xmlns:a16="http://schemas.microsoft.com/office/drawing/2014/main" id="{8FBECBD0-15EF-8758-256F-8333BB29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5" y="1012157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uinness Pint (Delivery Only) – Doyles Bar Ferns">
            <a:extLst>
              <a:ext uri="{FF2B5EF4-FFF2-40B4-BE49-F238E27FC236}">
                <a16:creationId xmlns:a16="http://schemas.microsoft.com/office/drawing/2014/main" id="{A45E26A1-DD3D-CE92-F0CA-F60477DE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989871"/>
            <a:ext cx="1184391" cy="10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562524-F0E6-35A2-FFE9-EEFC208D17ED}"/>
              </a:ext>
            </a:extLst>
          </p:cNvPr>
          <p:cNvSpPr/>
          <p:nvPr/>
        </p:nvSpPr>
        <p:spPr>
          <a:xfrm>
            <a:off x="8794026" y="457621"/>
            <a:ext cx="3050652" cy="2976767"/>
          </a:xfrm>
          <a:prstGeom prst="round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Guinness Pint (Delivery Only) – Doyles Bar Ferns">
            <a:extLst>
              <a:ext uri="{FF2B5EF4-FFF2-40B4-BE49-F238E27FC236}">
                <a16:creationId xmlns:a16="http://schemas.microsoft.com/office/drawing/2014/main" id="{27CF6C2F-A6D0-BDB6-A594-63DB0F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5563789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uinness Pint (Delivery Only) – Doyles Bar Ferns">
            <a:extLst>
              <a:ext uri="{FF2B5EF4-FFF2-40B4-BE49-F238E27FC236}">
                <a16:creationId xmlns:a16="http://schemas.microsoft.com/office/drawing/2014/main" id="{C8E55D05-1FAF-32A5-D736-E9A26196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5560362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Guinness Pint (Delivery Only) – Doyles Bar Ferns">
            <a:extLst>
              <a:ext uri="{FF2B5EF4-FFF2-40B4-BE49-F238E27FC236}">
                <a16:creationId xmlns:a16="http://schemas.microsoft.com/office/drawing/2014/main" id="{A5A76D56-B41D-CDAE-9CB7-7870BD5F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5538075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uinness Pint (Delivery Only) – Doyles Bar Ferns">
            <a:extLst>
              <a:ext uri="{FF2B5EF4-FFF2-40B4-BE49-F238E27FC236}">
                <a16:creationId xmlns:a16="http://schemas.microsoft.com/office/drawing/2014/main" id="{49FEFB74-69E5-3F69-3DED-4775179D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22" y="4322628"/>
            <a:ext cx="1180535" cy="10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Guinness Pint (Delivery Only) – Doyles Bar Ferns">
            <a:extLst>
              <a:ext uri="{FF2B5EF4-FFF2-40B4-BE49-F238E27FC236}">
                <a16:creationId xmlns:a16="http://schemas.microsoft.com/office/drawing/2014/main" id="{C391281A-4FB5-6C4B-2E65-B9777039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221" y="4319200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Guinness Pint (Delivery Only) – Doyles Bar Ferns">
            <a:extLst>
              <a:ext uri="{FF2B5EF4-FFF2-40B4-BE49-F238E27FC236}">
                <a16:creationId xmlns:a16="http://schemas.microsoft.com/office/drawing/2014/main" id="{F99B6784-8DC7-8CD3-5D95-C75D9434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78" y="4296914"/>
            <a:ext cx="1184391" cy="10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033517-21FB-730A-8749-477186E37284}"/>
              </a:ext>
            </a:extLst>
          </p:cNvPr>
          <p:cNvSpPr/>
          <p:nvPr/>
        </p:nvSpPr>
        <p:spPr>
          <a:xfrm>
            <a:off x="8823522" y="3764664"/>
            <a:ext cx="3050652" cy="2976765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FE42D5-BFD1-F749-9833-4013E6924D9B}"/>
              </a:ext>
            </a:extLst>
          </p:cNvPr>
          <p:cNvSpPr txBox="1"/>
          <p:nvPr/>
        </p:nvSpPr>
        <p:spPr>
          <a:xfrm>
            <a:off x="8823522" y="3848655"/>
            <a:ext cx="302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Pints after added sugar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59DE4-401B-CE6B-6962-B38784A6E2D6}"/>
              </a:ext>
            </a:extLst>
          </p:cNvPr>
          <p:cNvSpPr txBox="1"/>
          <p:nvPr/>
        </p:nvSpPr>
        <p:spPr>
          <a:xfrm>
            <a:off x="9122248" y="15095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87862-9BED-D77C-E925-2CD434AC2CC0}"/>
              </a:ext>
            </a:extLst>
          </p:cNvPr>
          <p:cNvSpPr txBox="1"/>
          <p:nvPr/>
        </p:nvSpPr>
        <p:spPr>
          <a:xfrm>
            <a:off x="10087113" y="15095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7CA99-10BF-92AE-D5CD-4071D1852FE5}"/>
              </a:ext>
            </a:extLst>
          </p:cNvPr>
          <p:cNvSpPr txBox="1"/>
          <p:nvPr/>
        </p:nvSpPr>
        <p:spPr>
          <a:xfrm>
            <a:off x="11071893" y="1538449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91380-983E-18FD-43C9-6709DEBEE168}"/>
              </a:ext>
            </a:extLst>
          </p:cNvPr>
          <p:cNvSpPr txBox="1"/>
          <p:nvPr/>
        </p:nvSpPr>
        <p:spPr>
          <a:xfrm>
            <a:off x="9117106" y="26746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2A7636-3A63-6A53-2517-DDE8D7E7280D}"/>
              </a:ext>
            </a:extLst>
          </p:cNvPr>
          <p:cNvSpPr txBox="1"/>
          <p:nvPr/>
        </p:nvSpPr>
        <p:spPr>
          <a:xfrm>
            <a:off x="10081971" y="26746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540E7-97FF-5BCE-142B-DBEE06C7D8A6}"/>
              </a:ext>
            </a:extLst>
          </p:cNvPr>
          <p:cNvSpPr txBox="1"/>
          <p:nvPr/>
        </p:nvSpPr>
        <p:spPr>
          <a:xfrm>
            <a:off x="11066751" y="2703505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D0DEC-DB25-F188-6BBD-4FBB7D4DE406}"/>
              </a:ext>
            </a:extLst>
          </p:cNvPr>
          <p:cNvSpPr txBox="1"/>
          <p:nvPr/>
        </p:nvSpPr>
        <p:spPr>
          <a:xfrm>
            <a:off x="9157415" y="47971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5B61-FF2D-217E-AAA3-ECB53A3C744D}"/>
              </a:ext>
            </a:extLst>
          </p:cNvPr>
          <p:cNvSpPr txBox="1"/>
          <p:nvPr/>
        </p:nvSpPr>
        <p:spPr>
          <a:xfrm>
            <a:off x="10122280" y="47971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FB0331-963E-DA30-6E6F-F35619E52A8E}"/>
              </a:ext>
            </a:extLst>
          </p:cNvPr>
          <p:cNvSpPr txBox="1"/>
          <p:nvPr/>
        </p:nvSpPr>
        <p:spPr>
          <a:xfrm>
            <a:off x="11107060" y="4826011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82B6E7-7B58-143E-EDB1-4457432478C1}"/>
              </a:ext>
            </a:extLst>
          </p:cNvPr>
          <p:cNvSpPr txBox="1"/>
          <p:nvPr/>
        </p:nvSpPr>
        <p:spPr>
          <a:xfrm>
            <a:off x="9152273" y="59621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46367-90DF-EB7A-920E-D2D8C08149A4}"/>
              </a:ext>
            </a:extLst>
          </p:cNvPr>
          <p:cNvSpPr txBox="1"/>
          <p:nvPr/>
        </p:nvSpPr>
        <p:spPr>
          <a:xfrm>
            <a:off x="10117138" y="59621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4749E-61DF-392C-5961-7E1F450807F7}"/>
              </a:ext>
            </a:extLst>
          </p:cNvPr>
          <p:cNvSpPr txBox="1"/>
          <p:nvPr/>
        </p:nvSpPr>
        <p:spPr>
          <a:xfrm>
            <a:off x="11101918" y="5991067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B2BDB157-AC0C-4FD1-5D9A-E011FADE2876}"/>
              </a:ext>
            </a:extLst>
          </p:cNvPr>
          <p:cNvSpPr/>
          <p:nvPr/>
        </p:nvSpPr>
        <p:spPr>
          <a:xfrm>
            <a:off x="212271" y="451612"/>
            <a:ext cx="8195962" cy="6250902"/>
          </a:xfrm>
          <a:prstGeom prst="roundRect">
            <a:avLst>
              <a:gd name="adj" fmla="val 10888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E438D-E753-3EB4-757C-C9A1BBE2B8E7}"/>
              </a:ext>
            </a:extLst>
          </p:cNvPr>
          <p:cNvSpPr txBox="1"/>
          <p:nvPr/>
        </p:nvSpPr>
        <p:spPr>
          <a:xfrm>
            <a:off x="707450" y="3433156"/>
            <a:ext cx="745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paired = 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89DFC4-F5E5-374F-DAB3-C5D2258119D6}"/>
              </a:ext>
            </a:extLst>
          </p:cNvPr>
          <p:cNvSpPr/>
          <p:nvPr/>
        </p:nvSpPr>
        <p:spPr>
          <a:xfrm>
            <a:off x="649291" y="4250137"/>
            <a:ext cx="7342562" cy="2355559"/>
          </a:xfrm>
          <a:prstGeom prst="roundRect">
            <a:avLst>
              <a:gd name="adj" fmla="val 12166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8A7AF-F2E7-820C-418E-5D8C341924BC}"/>
              </a:ext>
            </a:extLst>
          </p:cNvPr>
          <p:cNvSpPr txBox="1"/>
          <p:nvPr/>
        </p:nvSpPr>
        <p:spPr>
          <a:xfrm>
            <a:off x="241445" y="920175"/>
            <a:ext cx="8205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Imagine we wanted to test the effect adding sugar has to alcohol levels. We now have 6 pints before and after the addition of sugar. 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r>
              <a:rPr lang="en-US" sz="2000" dirty="0">
                <a:latin typeface="Helvetica" pitchFamily="2" charset="0"/>
              </a:rPr>
              <a:t>We will want to compare the before group (</a:t>
            </a:r>
            <a:r>
              <a:rPr lang="en-US" sz="2000" dirty="0" err="1">
                <a:latin typeface="Helvetica" pitchFamily="2" charset="0"/>
              </a:rPr>
              <a:t>batch_b</a:t>
            </a:r>
            <a:r>
              <a:rPr lang="en-US" sz="2000" dirty="0">
                <a:latin typeface="Helvetica" pitchFamily="2" charset="0"/>
              </a:rPr>
              <a:t>)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to the after group (</a:t>
            </a:r>
            <a:r>
              <a:rPr lang="en-US" sz="2000" dirty="0" err="1">
                <a:latin typeface="Helvetica" pitchFamily="2" charset="0"/>
              </a:rPr>
              <a:t>batch_a</a:t>
            </a:r>
            <a:r>
              <a:rPr lang="en-US" sz="2000" dirty="0">
                <a:latin typeface="Helvetica" pitchFamily="2" charset="0"/>
              </a:rPr>
              <a:t>) but also tell R that values in each group are paired (they are the same pints just before and after). </a:t>
            </a:r>
          </a:p>
          <a:p>
            <a:pPr algn="ctr"/>
            <a:endParaRPr lang="en-US" sz="2000" dirty="0">
              <a:latin typeface="Helvetica" pitchFamily="2" charset="0"/>
            </a:endParaRPr>
          </a:p>
          <a:p>
            <a:pPr algn="ctr"/>
            <a:r>
              <a:rPr lang="en-US" sz="2000" dirty="0">
                <a:latin typeface="Helvetica" pitchFamily="2" charset="0"/>
              </a:rPr>
              <a:t>Value 1 in </a:t>
            </a:r>
            <a:r>
              <a:rPr lang="en-US" sz="2000" dirty="0" err="1">
                <a:latin typeface="Helvetica" pitchFamily="2" charset="0"/>
                <a:cs typeface="Consolas" panose="020B0609020204030204" pitchFamily="49" charset="0"/>
              </a:rPr>
              <a:t>batch_b</a:t>
            </a:r>
            <a:r>
              <a:rPr lang="en-US" sz="2000" dirty="0">
                <a:latin typeface="Helvetica" pitchFamily="2" charset="0"/>
              </a:rPr>
              <a:t> is paired with value 1 in </a:t>
            </a:r>
            <a:r>
              <a:rPr lang="en-US" sz="2000" dirty="0" err="1">
                <a:latin typeface="Helvetica" pitchFamily="2" charset="0"/>
                <a:cs typeface="Consolas" panose="020B0609020204030204" pitchFamily="49" charset="0"/>
              </a:rPr>
              <a:t>batch_a</a:t>
            </a:r>
            <a:r>
              <a:rPr lang="en-US" sz="2000" dirty="0">
                <a:latin typeface="Helvetica" pitchFamily="2" charset="0"/>
                <a:cs typeface="Consolas" panose="020B0609020204030204" pitchFamily="49" charset="0"/>
              </a:rPr>
              <a:t>, 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Value 2 in </a:t>
            </a:r>
            <a:r>
              <a:rPr lang="en-US" sz="2000" dirty="0" err="1">
                <a:latin typeface="Helvetica" pitchFamily="2" charset="0"/>
                <a:cs typeface="Consolas" panose="020B0609020204030204" pitchFamily="49" charset="0"/>
              </a:rPr>
              <a:t>batch_b</a:t>
            </a:r>
            <a:r>
              <a:rPr lang="en-US" sz="2000" dirty="0">
                <a:latin typeface="Helvetica" pitchFamily="2" charset="0"/>
              </a:rPr>
              <a:t> is paired with value 2 in </a:t>
            </a:r>
            <a:r>
              <a:rPr lang="en-US" sz="2000" dirty="0" err="1">
                <a:latin typeface="Helvetica" pitchFamily="2" charset="0"/>
                <a:cs typeface="Consolas" panose="020B0609020204030204" pitchFamily="49" charset="0"/>
              </a:rPr>
              <a:t>batch_a</a:t>
            </a:r>
            <a:r>
              <a:rPr lang="en-US" sz="2000" dirty="0">
                <a:latin typeface="Helvetica" pitchFamily="2" charset="0"/>
                <a:cs typeface="Consolas" panose="020B0609020204030204" pitchFamily="49" charset="0"/>
              </a:rPr>
              <a:t>, etc.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F5634-5EFC-4F40-54AA-94923B067CEF}"/>
              </a:ext>
            </a:extLst>
          </p:cNvPr>
          <p:cNvSpPr txBox="1"/>
          <p:nvPr/>
        </p:nvSpPr>
        <p:spPr>
          <a:xfrm>
            <a:off x="8823522" y="581621"/>
            <a:ext cx="302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Pints before added sugar </a:t>
            </a:r>
          </a:p>
        </p:txBody>
      </p:sp>
      <p:pic>
        <p:nvPicPr>
          <p:cNvPr id="19" name="Picture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89DEBB9-31E9-BFD2-633D-8F00BD8F7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8"/>
          <a:stretch/>
        </p:blipFill>
        <p:spPr>
          <a:xfrm>
            <a:off x="840151" y="4333178"/>
            <a:ext cx="7048809" cy="2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4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3670541" y="0"/>
            <a:ext cx="4850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99255-5716-7C7C-7B21-4607A7797B20}"/>
              </a:ext>
            </a:extLst>
          </p:cNvPr>
          <p:cNvSpPr txBox="1"/>
          <p:nvPr/>
        </p:nvSpPr>
        <p:spPr>
          <a:xfrm>
            <a:off x="4415923" y="1885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24766F-4119-7985-9699-FF181064B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43" y="1152939"/>
            <a:ext cx="11582400" cy="5512904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Helvetica" pitchFamily="2" charset="0"/>
              </a:rPr>
              <a:t>We use p-value to decide when to reject the Null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Helvetica" pitchFamily="2" charset="0"/>
              </a:rPr>
              <a:t>P-value is the probability of wrongly rejecting the null (assuming the null is correct)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Helvetica" pitchFamily="2" charset="0"/>
              </a:rPr>
              <a:t>One tailed only tests if values are greater or less than expectation in one direction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Helvetica" pitchFamily="2" charset="0"/>
              </a:rPr>
              <a:t>Type II error versus type II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Helvetica" pitchFamily="2" charset="0"/>
              </a:rPr>
              <a:t>T-test compare the means between two groups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sz="2400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400" b="1" dirty="0">
                <a:latin typeface="Helvetica" pitchFamily="2" charset="0"/>
              </a:rPr>
              <a:t>Welch's </a:t>
            </a:r>
            <a:r>
              <a:rPr lang="en-IE" sz="2400" b="1" i="1" dirty="0">
                <a:latin typeface="Helvetica" pitchFamily="2" charset="0"/>
              </a:rPr>
              <a:t>t</a:t>
            </a:r>
            <a:r>
              <a:rPr lang="en-IE" sz="2400" b="1" dirty="0">
                <a:latin typeface="Helvetica" pitchFamily="2" charset="0"/>
              </a:rPr>
              <a:t>-test does not assume equal variance between groups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400" b="1" dirty="0">
                <a:latin typeface="Helvetica" pitchFamily="2" charset="0"/>
              </a:rPr>
              <a:t>Mann Whitney U test does not assume normal distributions </a:t>
            </a:r>
            <a:endParaRPr lang="en-IE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E" b="1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b="1" dirty="0">
                <a:latin typeface="Helvetica" pitchFamily="2" charset="0"/>
              </a:rPr>
              <a:t>Paired T-test can be used for groups with paired values (before/after)</a:t>
            </a:r>
            <a:endParaRPr lang="en-IE" sz="2400" b="1" dirty="0">
              <a:latin typeface="Helvetica" pitchFamily="2" charset="0"/>
            </a:endParaRPr>
          </a:p>
          <a:p>
            <a:endParaRPr lang="en-IE" sz="2400" b="1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Image result for Idea">
            <a:extLst>
              <a:ext uri="{FF2B5EF4-FFF2-40B4-BE49-F238E27FC236}">
                <a16:creationId xmlns:a16="http://schemas.microsoft.com/office/drawing/2014/main" id="{BFFF6B17-1A9B-4B49-9CAE-8082E84ADE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6282"/>
          <a:stretch/>
        </p:blipFill>
        <p:spPr bwMode="auto">
          <a:xfrm>
            <a:off x="7038268" y="427969"/>
            <a:ext cx="1160497" cy="11823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Rectangle 5">
            <a:extLst>
              <a:ext uri="{FF2B5EF4-FFF2-40B4-BE49-F238E27FC236}">
                <a16:creationId xmlns:a16="http://schemas.microsoft.com/office/drawing/2014/main" id="{779161FA-2B5C-8B49-A55D-904F42B84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142" y="803335"/>
            <a:ext cx="26521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Forming your hypothesis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BD09E9-854C-6840-8AB8-6D6AB810E94E}"/>
              </a:ext>
            </a:extLst>
          </p:cNvPr>
          <p:cNvSpPr/>
          <p:nvPr/>
        </p:nvSpPr>
        <p:spPr>
          <a:xfrm>
            <a:off x="4143867" y="407774"/>
            <a:ext cx="6949298" cy="1307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2756453"/>
            <a:ext cx="3200400" cy="41015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321FB2-FD6C-3648-B04B-4BBE45D50498}"/>
              </a:ext>
            </a:extLst>
          </p:cNvPr>
          <p:cNvCxnSpPr>
            <a:cxnSpLocks/>
          </p:cNvCxnSpPr>
          <p:nvPr/>
        </p:nvCxnSpPr>
        <p:spPr>
          <a:xfrm>
            <a:off x="2557849" y="2227968"/>
            <a:ext cx="2583994" cy="284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D9E906-16E4-D14A-BFE2-631F3242A6B4}"/>
              </a:ext>
            </a:extLst>
          </p:cNvPr>
          <p:cNvSpPr txBox="1"/>
          <p:nvPr/>
        </p:nvSpPr>
        <p:spPr>
          <a:xfrm>
            <a:off x="4728301" y="2232967"/>
            <a:ext cx="5780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2: Identify what causes these differences</a:t>
            </a:r>
          </a:p>
          <a:p>
            <a:pPr algn="ctr"/>
            <a:r>
              <a:rPr lang="en-US" b="1" dirty="0"/>
              <a:t>Build a model of the world that explains your observations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9C61D9-8DC8-1A42-9346-73C32B3B4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8"/>
          <a:stretch/>
        </p:blipFill>
        <p:spPr>
          <a:xfrm>
            <a:off x="3988904" y="3664180"/>
            <a:ext cx="4655989" cy="3347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656D2B-1A70-6644-8A56-B5B93A4BFA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1" t="-1" r="24176" b="-1"/>
          <a:stretch/>
        </p:blipFill>
        <p:spPr>
          <a:xfrm flipH="1">
            <a:off x="7020661" y="3662509"/>
            <a:ext cx="4218279" cy="3317117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7E541F-88BB-0F4C-8292-3AE08665C02F}"/>
              </a:ext>
            </a:extLst>
          </p:cNvPr>
          <p:cNvCxnSpPr>
            <a:cxnSpLocks/>
          </p:cNvCxnSpPr>
          <p:nvPr/>
        </p:nvCxnSpPr>
        <p:spPr>
          <a:xfrm flipH="1">
            <a:off x="6800144" y="3430012"/>
            <a:ext cx="1759310" cy="3835614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19054A-A380-894E-ACA0-5800984D4B23}"/>
              </a:ext>
            </a:extLst>
          </p:cNvPr>
          <p:cNvSpPr txBox="1"/>
          <p:nvPr/>
        </p:nvSpPr>
        <p:spPr>
          <a:xfrm>
            <a:off x="3988903" y="3063544"/>
            <a:ext cx="725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model: Habitats with higher primary productivity have higher species richness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2327A1-3E43-3348-9766-650261034F90}"/>
              </a:ext>
            </a:extLst>
          </p:cNvPr>
          <p:cNvSpPr/>
          <p:nvPr/>
        </p:nvSpPr>
        <p:spPr>
          <a:xfrm>
            <a:off x="-66096" y="-2413902"/>
            <a:ext cx="3200400" cy="41015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9D73657-4929-9147-B50F-2A414161C354}"/>
              </a:ext>
            </a:extLst>
          </p:cNvPr>
          <p:cNvSpPr/>
          <p:nvPr/>
        </p:nvSpPr>
        <p:spPr>
          <a:xfrm>
            <a:off x="0" y="1675807"/>
            <a:ext cx="3068209" cy="1080646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36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3694670"/>
            <a:ext cx="3200400" cy="31633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316C92-2570-C243-BAC1-FEC86F9BFB6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2676939" y="538475"/>
            <a:ext cx="2245212" cy="227261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BC470-56B1-1043-9EF0-CD8205BE29C9}"/>
              </a:ext>
            </a:extLst>
          </p:cNvPr>
          <p:cNvSpPr txBox="1"/>
          <p:nvPr/>
        </p:nvSpPr>
        <p:spPr>
          <a:xfrm>
            <a:off x="4922151" y="215309"/>
            <a:ext cx="54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Form you question in a way that allows you to reject other explanations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F2996-96DD-DE44-822C-A1DB7A7C1BA9}"/>
              </a:ext>
            </a:extLst>
          </p:cNvPr>
          <p:cNvSpPr/>
          <p:nvPr/>
        </p:nvSpPr>
        <p:spPr>
          <a:xfrm>
            <a:off x="-12357" y="3752168"/>
            <a:ext cx="3200400" cy="31058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320A4-1250-E847-A481-ACD2595E86D3}"/>
              </a:ext>
            </a:extLst>
          </p:cNvPr>
          <p:cNvSpPr/>
          <p:nvPr/>
        </p:nvSpPr>
        <p:spPr>
          <a:xfrm>
            <a:off x="-66096" y="-2413902"/>
            <a:ext cx="3200400" cy="50703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796932-35B1-B04D-AEC3-4CE8041F5CEA}"/>
              </a:ext>
            </a:extLst>
          </p:cNvPr>
          <p:cNvSpPr/>
          <p:nvPr/>
        </p:nvSpPr>
        <p:spPr>
          <a:xfrm>
            <a:off x="0" y="2656468"/>
            <a:ext cx="3068209" cy="1080646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FC448-4FD8-E343-A64D-A9FF8F9507CE}"/>
              </a:ext>
            </a:extLst>
          </p:cNvPr>
          <p:cNvSpPr txBox="1"/>
          <p:nvPr/>
        </p:nvSpPr>
        <p:spPr>
          <a:xfrm>
            <a:off x="4307947" y="1184806"/>
            <a:ext cx="6582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science we typically try to reject other potential explanations for our observations. To do this we form the </a:t>
            </a:r>
            <a:r>
              <a:rPr lang="en-US" b="1" dirty="0"/>
              <a:t>Null hypothesis </a:t>
            </a:r>
            <a:r>
              <a:rPr lang="en-US" dirty="0"/>
              <a:t>and the </a:t>
            </a:r>
            <a:r>
              <a:rPr lang="en-US" b="1" dirty="0"/>
              <a:t>alternative hypothesis</a:t>
            </a:r>
            <a:r>
              <a:rPr lang="en-US" dirty="0"/>
              <a:t>. 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Null </a:t>
            </a:r>
            <a:r>
              <a:rPr lang="en-US" dirty="0"/>
              <a:t>=  what we expect if our model </a:t>
            </a:r>
            <a:r>
              <a:rPr lang="en-US" u="sng" dirty="0"/>
              <a:t>does not </a:t>
            </a:r>
            <a:r>
              <a:rPr lang="en-US" dirty="0"/>
              <a:t>explain our observations. </a:t>
            </a:r>
          </a:p>
          <a:p>
            <a:pPr algn="ctr"/>
            <a:r>
              <a:rPr lang="en-US" b="1" dirty="0"/>
              <a:t>Alternative hypothesis </a:t>
            </a:r>
            <a:r>
              <a:rPr lang="en-US" dirty="0"/>
              <a:t>= what we expect if our model </a:t>
            </a:r>
            <a:r>
              <a:rPr lang="en-US" u="sng" dirty="0"/>
              <a:t>does</a:t>
            </a:r>
            <a:r>
              <a:rPr lang="en-US" dirty="0"/>
              <a:t> explain our observations.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DCCC2-3DD4-9B4C-8B43-DEF52EB96EBC}"/>
              </a:ext>
            </a:extLst>
          </p:cNvPr>
          <p:cNvGrpSpPr/>
          <p:nvPr/>
        </p:nvGrpSpPr>
        <p:grpSpPr>
          <a:xfrm>
            <a:off x="3974072" y="4142947"/>
            <a:ext cx="7250036" cy="3553794"/>
            <a:chOff x="3982896" y="3980396"/>
            <a:chExt cx="7250036" cy="38356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B506A4-D3DB-7E41-9536-D8F22A88B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68"/>
            <a:stretch/>
          </p:blipFill>
          <p:spPr>
            <a:xfrm>
              <a:off x="3982896" y="4214564"/>
              <a:ext cx="4655989" cy="334712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940D86D-584C-A64D-AB4D-36A2FF9CA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21" t="-1" r="24176" b="-1"/>
            <a:stretch/>
          </p:blipFill>
          <p:spPr>
            <a:xfrm flipH="1">
              <a:off x="7014653" y="4212893"/>
              <a:ext cx="4218279" cy="3317117"/>
            </a:xfrm>
            <a:custGeom>
              <a:avLst/>
              <a:gdLst/>
              <a:ahLst/>
              <a:cxnLst/>
              <a:rect l="l" t="t" r="r" b="b"/>
              <a:pathLst>
                <a:path w="9141744" h="6863485">
                  <a:moveTo>
                    <a:pt x="0" y="0"/>
                  </a:moveTo>
                  <a:lnTo>
                    <a:pt x="5963051" y="0"/>
                  </a:lnTo>
                  <a:lnTo>
                    <a:pt x="9141744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6CB16-9152-434D-A462-A6A1384D9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4136" y="3980396"/>
              <a:ext cx="1759310" cy="3835614"/>
            </a:xfrm>
            <a:prstGeom prst="line">
              <a:avLst/>
            </a:prstGeom>
            <a:ln w="1206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BD55D1-D0BE-614F-8F9D-3C2D48F889BB}"/>
              </a:ext>
            </a:extLst>
          </p:cNvPr>
          <p:cNvSpPr txBox="1"/>
          <p:nvPr/>
        </p:nvSpPr>
        <p:spPr>
          <a:xfrm>
            <a:off x="4143866" y="3615885"/>
            <a:ext cx="698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Our model is that primary productivity drives diversity so our Null hypothesis would be……</a:t>
            </a:r>
          </a:p>
        </p:txBody>
      </p:sp>
    </p:spTree>
    <p:extLst>
      <p:ext uri="{BB962C8B-B14F-4D97-AF65-F5344CB8AC3E}">
        <p14:creationId xmlns:p14="http://schemas.microsoft.com/office/powerpoint/2010/main" val="411047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3694670"/>
            <a:ext cx="3200400" cy="31633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316C92-2570-C243-BAC1-FEC86F9BFB6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2676939" y="538475"/>
            <a:ext cx="2245212" cy="227261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BC470-56B1-1043-9EF0-CD8205BE29C9}"/>
              </a:ext>
            </a:extLst>
          </p:cNvPr>
          <p:cNvSpPr txBox="1"/>
          <p:nvPr/>
        </p:nvSpPr>
        <p:spPr>
          <a:xfrm>
            <a:off x="4922151" y="215309"/>
            <a:ext cx="54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Form you question in a way that allows you to reject other explanations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F2996-96DD-DE44-822C-A1DB7A7C1BA9}"/>
              </a:ext>
            </a:extLst>
          </p:cNvPr>
          <p:cNvSpPr/>
          <p:nvPr/>
        </p:nvSpPr>
        <p:spPr>
          <a:xfrm>
            <a:off x="-12357" y="3752168"/>
            <a:ext cx="3200400" cy="31058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320A4-1250-E847-A481-ACD2595E86D3}"/>
              </a:ext>
            </a:extLst>
          </p:cNvPr>
          <p:cNvSpPr/>
          <p:nvPr/>
        </p:nvSpPr>
        <p:spPr>
          <a:xfrm>
            <a:off x="-66096" y="-2413902"/>
            <a:ext cx="3200400" cy="50703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796932-35B1-B04D-AEC3-4CE8041F5CEA}"/>
              </a:ext>
            </a:extLst>
          </p:cNvPr>
          <p:cNvSpPr/>
          <p:nvPr/>
        </p:nvSpPr>
        <p:spPr>
          <a:xfrm>
            <a:off x="0" y="2656468"/>
            <a:ext cx="3068209" cy="1080646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DCCC2-3DD4-9B4C-8B43-DEF52EB96EBC}"/>
              </a:ext>
            </a:extLst>
          </p:cNvPr>
          <p:cNvGrpSpPr/>
          <p:nvPr/>
        </p:nvGrpSpPr>
        <p:grpSpPr>
          <a:xfrm>
            <a:off x="3974072" y="4142947"/>
            <a:ext cx="7250036" cy="3553794"/>
            <a:chOff x="3982896" y="3980396"/>
            <a:chExt cx="7250036" cy="38356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B506A4-D3DB-7E41-9536-D8F22A88B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68"/>
            <a:stretch/>
          </p:blipFill>
          <p:spPr>
            <a:xfrm>
              <a:off x="3982896" y="4214564"/>
              <a:ext cx="4655989" cy="334712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940D86D-584C-A64D-AB4D-36A2FF9CA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21" t="-1" r="24176" b="-1"/>
            <a:stretch/>
          </p:blipFill>
          <p:spPr>
            <a:xfrm flipH="1">
              <a:off x="7014653" y="4212893"/>
              <a:ext cx="4218279" cy="3317117"/>
            </a:xfrm>
            <a:custGeom>
              <a:avLst/>
              <a:gdLst/>
              <a:ahLst/>
              <a:cxnLst/>
              <a:rect l="l" t="t" r="r" b="b"/>
              <a:pathLst>
                <a:path w="9141744" h="6863485">
                  <a:moveTo>
                    <a:pt x="0" y="0"/>
                  </a:moveTo>
                  <a:lnTo>
                    <a:pt x="5963051" y="0"/>
                  </a:lnTo>
                  <a:lnTo>
                    <a:pt x="9141744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6CB16-9152-434D-A462-A6A1384D9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4136" y="3980396"/>
              <a:ext cx="1759310" cy="3835614"/>
            </a:xfrm>
            <a:prstGeom prst="line">
              <a:avLst/>
            </a:prstGeom>
            <a:ln w="1206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710E3D-0738-7D15-D9FD-19F820F39F52}"/>
              </a:ext>
            </a:extLst>
          </p:cNvPr>
          <p:cNvSpPr/>
          <p:nvPr/>
        </p:nvSpPr>
        <p:spPr>
          <a:xfrm>
            <a:off x="4131365" y="1846214"/>
            <a:ext cx="3200399" cy="2165387"/>
          </a:xfrm>
          <a:prstGeom prst="roundRect">
            <a:avLst>
              <a:gd name="adj" fmla="val 13813"/>
            </a:avLst>
          </a:prstGeom>
          <a:noFill/>
          <a:ln w="57150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0DB9C3"/>
                </a:solidFill>
              </a:rPr>
              <a:t>Null Hypothesis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Habitats with higher primary productivity </a:t>
            </a:r>
            <a:r>
              <a:rPr lang="en-US" sz="1600" b="1" u="sng" dirty="0">
                <a:solidFill>
                  <a:schemeClr val="tx1"/>
                </a:solidFill>
              </a:rPr>
              <a:t>do not have </a:t>
            </a:r>
            <a:r>
              <a:rPr lang="en-US" sz="1600" b="1" dirty="0">
                <a:solidFill>
                  <a:schemeClr val="tx1"/>
                </a:solidFill>
              </a:rPr>
              <a:t>higher alpha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074CE-26FC-5092-5B35-06E2B58F4D07}"/>
              </a:ext>
            </a:extLst>
          </p:cNvPr>
          <p:cNvSpPr/>
          <p:nvPr/>
        </p:nvSpPr>
        <p:spPr>
          <a:xfrm>
            <a:off x="7914861" y="1846213"/>
            <a:ext cx="3200399" cy="2165387"/>
          </a:xfrm>
          <a:prstGeom prst="roundRect">
            <a:avLst>
              <a:gd name="adj" fmla="val 1381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Alternative Hypothesis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Habitats with higher primary productivity </a:t>
            </a:r>
            <a:r>
              <a:rPr lang="en-US" sz="1600" b="1" u="sng" dirty="0">
                <a:solidFill>
                  <a:schemeClr val="tx1"/>
                </a:solidFill>
              </a:rPr>
              <a:t>do have </a:t>
            </a:r>
            <a:r>
              <a:rPr lang="en-US" sz="1600" b="1" dirty="0">
                <a:solidFill>
                  <a:schemeClr val="tx1"/>
                </a:solidFill>
              </a:rPr>
              <a:t>higher alpha diversity</a:t>
            </a:r>
          </a:p>
        </p:txBody>
      </p:sp>
    </p:spTree>
    <p:extLst>
      <p:ext uri="{BB962C8B-B14F-4D97-AF65-F5344CB8AC3E}">
        <p14:creationId xmlns:p14="http://schemas.microsoft.com/office/powerpoint/2010/main" val="352825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6E83D2A8-443C-0849-B27B-B08EEED77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 t="1621"/>
          <a:stretch/>
        </p:blipFill>
        <p:spPr bwMode="auto">
          <a:xfrm>
            <a:off x="0" y="111212"/>
            <a:ext cx="3068209" cy="6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What is the scientific method, and how does it relate to insights and  market research? | NewMR">
            <a:extLst>
              <a:ext uri="{FF2B5EF4-FFF2-40B4-BE49-F238E27FC236}">
                <a16:creationId xmlns:a16="http://schemas.microsoft.com/office/drawing/2014/main" id="{D3DFBFD9-C2EB-F142-9671-1AB3093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2552" r="60574" b="83124"/>
          <a:stretch/>
        </p:blipFill>
        <p:spPr bwMode="auto">
          <a:xfrm>
            <a:off x="0" y="111212"/>
            <a:ext cx="1569308" cy="2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FF4195-4F65-F44A-8818-D3A767C8F4D4}"/>
              </a:ext>
            </a:extLst>
          </p:cNvPr>
          <p:cNvSpPr/>
          <p:nvPr/>
        </p:nvSpPr>
        <p:spPr>
          <a:xfrm>
            <a:off x="-12357" y="5763466"/>
            <a:ext cx="3200400" cy="10945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316C92-2570-C243-BAC1-FEC86F9BFB6E}"/>
              </a:ext>
            </a:extLst>
          </p:cNvPr>
          <p:cNvCxnSpPr>
            <a:cxnSpLocks/>
          </p:cNvCxnSpPr>
          <p:nvPr/>
        </p:nvCxnSpPr>
        <p:spPr>
          <a:xfrm flipV="1">
            <a:off x="3068209" y="522514"/>
            <a:ext cx="1373162" cy="41224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BC470-56B1-1043-9EF0-CD8205BE29C9}"/>
              </a:ext>
            </a:extLst>
          </p:cNvPr>
          <p:cNvSpPr txBox="1"/>
          <p:nvPr/>
        </p:nvSpPr>
        <p:spPr>
          <a:xfrm>
            <a:off x="4637516" y="214867"/>
            <a:ext cx="693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We now need to test if the data is different enough to reject the Null hypothesis.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F2996-96DD-DE44-822C-A1DB7A7C1BA9}"/>
              </a:ext>
            </a:extLst>
          </p:cNvPr>
          <p:cNvSpPr/>
          <p:nvPr/>
        </p:nvSpPr>
        <p:spPr>
          <a:xfrm>
            <a:off x="-12357" y="5710442"/>
            <a:ext cx="3200400" cy="1147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320A4-1250-E847-A481-ACD2595E86D3}"/>
              </a:ext>
            </a:extLst>
          </p:cNvPr>
          <p:cNvSpPr/>
          <p:nvPr/>
        </p:nvSpPr>
        <p:spPr>
          <a:xfrm>
            <a:off x="-66096" y="-2413902"/>
            <a:ext cx="3200400" cy="71020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796932-35B1-B04D-AEC3-4CE8041F5CEA}"/>
              </a:ext>
            </a:extLst>
          </p:cNvPr>
          <p:cNvSpPr/>
          <p:nvPr/>
        </p:nvSpPr>
        <p:spPr>
          <a:xfrm>
            <a:off x="0" y="4644936"/>
            <a:ext cx="3068209" cy="1065506"/>
          </a:xfrm>
          <a:prstGeom prst="roundRect">
            <a:avLst>
              <a:gd name="adj" fmla="val 4585"/>
            </a:avLst>
          </a:prstGeom>
          <a:noFill/>
          <a:ln w="73025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DCCC2-3DD4-9B4C-8B43-DEF52EB96EBC}"/>
              </a:ext>
            </a:extLst>
          </p:cNvPr>
          <p:cNvGrpSpPr/>
          <p:nvPr/>
        </p:nvGrpSpPr>
        <p:grpSpPr>
          <a:xfrm>
            <a:off x="3974072" y="4142947"/>
            <a:ext cx="7250036" cy="3553794"/>
            <a:chOff x="3982896" y="3980396"/>
            <a:chExt cx="7250036" cy="38356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B506A4-D3DB-7E41-9536-D8F22A88B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68"/>
            <a:stretch/>
          </p:blipFill>
          <p:spPr>
            <a:xfrm>
              <a:off x="3982896" y="4214564"/>
              <a:ext cx="4655989" cy="334712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940D86D-584C-A64D-AB4D-36A2FF9CA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21" t="-1" r="24176" b="-1"/>
            <a:stretch/>
          </p:blipFill>
          <p:spPr>
            <a:xfrm flipH="1">
              <a:off x="7014653" y="4212893"/>
              <a:ext cx="4218279" cy="3317117"/>
            </a:xfrm>
            <a:custGeom>
              <a:avLst/>
              <a:gdLst/>
              <a:ahLst/>
              <a:cxnLst/>
              <a:rect l="l" t="t" r="r" b="b"/>
              <a:pathLst>
                <a:path w="9141744" h="6863485">
                  <a:moveTo>
                    <a:pt x="0" y="0"/>
                  </a:moveTo>
                  <a:lnTo>
                    <a:pt x="5963051" y="0"/>
                  </a:lnTo>
                  <a:lnTo>
                    <a:pt x="9141744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6CB16-9152-434D-A462-A6A1384D9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4136" y="3980396"/>
              <a:ext cx="1759310" cy="3835614"/>
            </a:xfrm>
            <a:prstGeom prst="line">
              <a:avLst/>
            </a:prstGeom>
            <a:ln w="1206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710E3D-0738-7D15-D9FD-19F820F39F52}"/>
              </a:ext>
            </a:extLst>
          </p:cNvPr>
          <p:cNvSpPr/>
          <p:nvPr/>
        </p:nvSpPr>
        <p:spPr>
          <a:xfrm>
            <a:off x="4131365" y="1846214"/>
            <a:ext cx="3200399" cy="2165387"/>
          </a:xfrm>
          <a:prstGeom prst="roundRect">
            <a:avLst>
              <a:gd name="adj" fmla="val 13813"/>
            </a:avLst>
          </a:prstGeom>
          <a:noFill/>
          <a:ln w="57150">
            <a:solidFill>
              <a:srgbClr val="0DB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0DB9C3"/>
                </a:solidFill>
              </a:rPr>
              <a:t>Null Hypothesis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If we find that the diversity in both habitats is similar we cannot reject the Null explanation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4074CE-26FC-5092-5B35-06E2B58F4D07}"/>
              </a:ext>
            </a:extLst>
          </p:cNvPr>
          <p:cNvSpPr/>
          <p:nvPr/>
        </p:nvSpPr>
        <p:spPr>
          <a:xfrm>
            <a:off x="7914861" y="1846213"/>
            <a:ext cx="3200399" cy="2165387"/>
          </a:xfrm>
          <a:prstGeom prst="roundRect">
            <a:avLst>
              <a:gd name="adj" fmla="val 13813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Alternative Hypothesis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If we find that the diversity in both habitats is different enough we can reject the Null explanation leaving the alternative hypothesis as the explanation</a:t>
            </a:r>
          </a:p>
        </p:txBody>
      </p:sp>
    </p:spTree>
    <p:extLst>
      <p:ext uri="{BB962C8B-B14F-4D97-AF65-F5344CB8AC3E}">
        <p14:creationId xmlns:p14="http://schemas.microsoft.com/office/powerpoint/2010/main" val="322085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4D7E6-0EB3-9AF2-AB82-840EC997FA1A}"/>
              </a:ext>
            </a:extLst>
          </p:cNvPr>
          <p:cNvSpPr txBox="1"/>
          <p:nvPr/>
        </p:nvSpPr>
        <p:spPr>
          <a:xfrm>
            <a:off x="4657144" y="160289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" pitchFamily="2" charset="0"/>
              </a:rPr>
              <a:t>P-values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6AE2A-44FF-674E-7E28-4EFF8E3FE3E3}"/>
              </a:ext>
            </a:extLst>
          </p:cNvPr>
          <p:cNvSpPr txBox="1"/>
          <p:nvPr/>
        </p:nvSpPr>
        <p:spPr>
          <a:xfrm>
            <a:off x="1378855" y="1720840"/>
            <a:ext cx="9216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probability that the difference we observed was by chance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Or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The probability under the assumption of no effect or no difference (null hypothesis), </a:t>
            </a:r>
          </a:p>
          <a:p>
            <a:pPr algn="ctr"/>
            <a:r>
              <a:rPr lang="en-US" sz="2800" dirty="0"/>
              <a:t>of obtaining a result equal to or more extreme than what was actually observed.</a:t>
            </a:r>
          </a:p>
        </p:txBody>
      </p:sp>
    </p:spTree>
    <p:extLst>
      <p:ext uri="{BB962C8B-B14F-4D97-AF65-F5344CB8AC3E}">
        <p14:creationId xmlns:p14="http://schemas.microsoft.com/office/powerpoint/2010/main" val="12329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12868</TotalTime>
  <Words>3012</Words>
  <Application>Microsoft Macintosh PowerPoint</Application>
  <PresentationFormat>Widescreen</PresentationFormat>
  <Paragraphs>650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Helvetica</vt:lpstr>
      <vt:lpstr>Office Theme</vt:lpstr>
      <vt:lpstr>Stats lecture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Stats lecture 4</dc:title>
  <dc:creator>Healy, Kevin</dc:creator>
  <cp:lastModifiedBy>Healy, Kevin</cp:lastModifiedBy>
  <cp:revision>12</cp:revision>
  <dcterms:created xsi:type="dcterms:W3CDTF">2023-09-27T16:03:11Z</dcterms:created>
  <dcterms:modified xsi:type="dcterms:W3CDTF">2023-10-26T15:00:26Z</dcterms:modified>
</cp:coreProperties>
</file>